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2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6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0" r:id="rId23"/>
    <p:sldId id="278" r:id="rId24"/>
    <p:sldId id="279" r:id="rId25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AE78D6"/>
    <a:srgbClr val="FF6600"/>
    <a:srgbClr val="A86ED4"/>
    <a:srgbClr val="00FF00"/>
    <a:srgbClr val="00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2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154" y="-108"/>
      </p:cViewPr>
      <p:guideLst>
        <p:guide orient="horz" pos="3133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8D95606-3546-4D7F-86D2-3C954B6B1F13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78C696-7822-465F-8305-DBA444B3FB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mages (2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"/>
            <a:ext cx="9144001" cy="685799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white">
          <a:xfrm>
            <a:off x="1143000" y="5080000"/>
            <a:ext cx="6858000" cy="1384995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Arial Black" pitchFamily="34" charset="0"/>
                <a:ea typeface="Batang" pitchFamily="18" charset="-127"/>
              </a:rPr>
              <a:t>BADAN KEPEGAWAIAN</a:t>
            </a:r>
            <a:r>
              <a:rPr lang="id-ID" sz="280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Arial Black" pitchFamily="34" charset="0"/>
                <a:ea typeface="Batang" pitchFamily="18" charset="-127"/>
              </a:rPr>
              <a:t> 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Arial Black" pitchFamily="34" charset="0"/>
                <a:ea typeface="Batang" pitchFamily="18" charset="-127"/>
              </a:rPr>
              <a:t>DAERAH</a:t>
            </a:r>
          </a:p>
          <a:p>
            <a:pPr algn="ctr"/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Arial Black" pitchFamily="34" charset="0"/>
                <a:ea typeface="Batang" pitchFamily="18" charset="-127"/>
              </a:rPr>
              <a:t>PROVINSI NTT</a:t>
            </a:r>
          </a:p>
          <a:p>
            <a:pPr algn="ctr"/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Arial Black" pitchFamily="34" charset="0"/>
                <a:ea typeface="Batang" pitchFamily="18" charset="-127"/>
              </a:rPr>
              <a:t>2020</a:t>
            </a:r>
            <a:endParaRPr lang="en-US" sz="4400" dirty="0">
              <a:ln>
                <a:solidFill>
                  <a:schemeClr val="tx1"/>
                </a:solidFill>
              </a:ln>
              <a:solidFill>
                <a:srgbClr val="00B050"/>
              </a:solidFill>
              <a:latin typeface="Arial Black" pitchFamily="34" charset="0"/>
              <a:ea typeface="Batang" pitchFamily="18" charset="-127"/>
            </a:endParaRPr>
          </a:p>
        </p:txBody>
      </p:sp>
      <p:sp>
        <p:nvSpPr>
          <p:cNvPr id="5" name="Rectangle 4"/>
          <p:cNvSpPr/>
          <p:nvPr/>
        </p:nvSpPr>
        <p:spPr bwMode="white">
          <a:xfrm>
            <a:off x="1295400" y="2286000"/>
            <a:ext cx="6934200" cy="2554545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2000" dirty="0" smtClean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ial Black" pitchFamily="34" charset="0"/>
              <a:ea typeface="Batang" pitchFamily="18" charset="-127"/>
            </a:endParaRPr>
          </a:p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1">
                    <a:lumMod val="95000"/>
                  </a:schemeClr>
                </a:solidFill>
                <a:latin typeface="Arial Black" pitchFamily="34" charset="0"/>
                <a:ea typeface="Batang" pitchFamily="18" charset="-127"/>
              </a:rPr>
              <a:t>OLEH :</a:t>
            </a:r>
          </a:p>
          <a:p>
            <a:pPr algn="ctr"/>
            <a:endParaRPr lang="en-US" sz="2400" dirty="0" smtClean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ial Black" pitchFamily="34" charset="0"/>
              <a:ea typeface="Batang" pitchFamily="18" charset="-127"/>
            </a:endParaRPr>
          </a:p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  <a:ea typeface="Batang" pitchFamily="18" charset="-127"/>
              </a:rPr>
              <a:t>CAROLINA M. A. ONDOK, SH</a:t>
            </a:r>
            <a:endParaRPr lang="en-US" sz="2400" dirty="0" smtClean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ial Black" pitchFamily="34" charset="0"/>
              <a:ea typeface="Batang" pitchFamily="18" charset="-127"/>
            </a:endParaRPr>
          </a:p>
          <a:p>
            <a:pPr algn="ctr"/>
            <a:endParaRPr lang="en-US" sz="2400" dirty="0" smtClean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ial Black" pitchFamily="34" charset="0"/>
              <a:ea typeface="Batang" pitchFamily="18" charset="-127"/>
            </a:endParaRPr>
          </a:p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 Black" pitchFamily="34" charset="0"/>
                <a:ea typeface="Batang" pitchFamily="18" charset="-127"/>
              </a:rPr>
              <a:t>KEPALA BIDANG DISIPLIN DAN KORPRI</a:t>
            </a:r>
            <a:endParaRPr lang="en-US" sz="2000" dirty="0" smtClean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ial Black" pitchFamily="34" charset="0"/>
              <a:ea typeface="Batang" pitchFamily="18" charset="-127"/>
            </a:endParaRPr>
          </a:p>
          <a:p>
            <a:pPr algn="ctr"/>
            <a:endParaRPr lang="en-US" sz="2000" dirty="0" smtClean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ial Black" pitchFamily="34" charset="0"/>
              <a:ea typeface="Batang" pitchFamily="18" charset="-127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0" y="147697"/>
            <a:ext cx="6858000" cy="224676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en-US" sz="2400" dirty="0" smtClean="0">
              <a:ln>
                <a:solidFill>
                  <a:srgbClr val="002060"/>
                </a:solidFill>
              </a:ln>
              <a:solidFill>
                <a:srgbClr val="0070C0"/>
              </a:solidFill>
              <a:latin typeface="Arial Black" pitchFamily="34" charset="0"/>
            </a:endParaRPr>
          </a:p>
          <a:p>
            <a:pPr algn="ctr"/>
            <a:r>
              <a:rPr lang="en-US" sz="2800" dirty="0" smtClean="0">
                <a:ln>
                  <a:solidFill>
                    <a:srgbClr val="002060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MATERI</a:t>
            </a:r>
          </a:p>
          <a:p>
            <a:pPr algn="ctr"/>
            <a:r>
              <a:rPr lang="en-US" sz="2800" dirty="0" smtClean="0">
                <a:ln>
                  <a:solidFill>
                    <a:srgbClr val="002060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PEDOMAN PENANGANAN BENTURAN KEPENTINGAN</a:t>
            </a:r>
            <a:endParaRPr lang="en-US" sz="2400" dirty="0" smtClean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en-US" sz="3200" dirty="0">
              <a:ln>
                <a:solidFill>
                  <a:srgbClr val="002060"/>
                </a:solidFill>
              </a:ln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allAtOnce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457200" lvl="0" indent="-457200" algn="just">
              <a:buClrTx/>
              <a:buSzPct val="100000"/>
              <a:buNone/>
            </a:pPr>
            <a:endParaRPr lang="en-US" sz="2800" dirty="0" smtClean="0">
              <a:solidFill>
                <a:srgbClr val="0070C0"/>
              </a:solidFill>
            </a:endParaRPr>
          </a:p>
          <a:p>
            <a:pPr marL="457200" lvl="0" indent="-457200" algn="just">
              <a:buClrTx/>
              <a:buSzPct val="100000"/>
              <a:buFont typeface="+mj-lt"/>
              <a:buAutoNum type="arabicPeriod" startAt="9"/>
            </a:pPr>
            <a:endParaRPr lang="en-US" sz="2800" dirty="0" smtClean="0">
              <a:solidFill>
                <a:srgbClr val="FF0000"/>
              </a:solidFill>
            </a:endParaRPr>
          </a:p>
          <a:p>
            <a:pPr marL="457200" lvl="0" indent="-457200" algn="just">
              <a:buClrTx/>
              <a:buSzPct val="100000"/>
              <a:buFont typeface="+mj-lt"/>
              <a:buAutoNum type="arabicPeriod" startAt="9"/>
            </a:pPr>
            <a:endParaRPr lang="en-US" sz="2800" dirty="0" smtClean="0">
              <a:solidFill>
                <a:srgbClr val="FF0000"/>
              </a:solidFill>
            </a:endParaRPr>
          </a:p>
          <a:p>
            <a:pPr marL="457200" lvl="0" indent="-457200" algn="just">
              <a:buClrTx/>
              <a:buSzPct val="100000"/>
              <a:buFont typeface="+mj-lt"/>
              <a:buAutoNum type="arabicPeriod" startAt="9"/>
            </a:pPr>
            <a:endParaRPr lang="en-US" sz="2800" dirty="0" smtClean="0">
              <a:solidFill>
                <a:srgbClr val="FF0000"/>
              </a:solidFill>
            </a:endParaRPr>
          </a:p>
          <a:p>
            <a:pPr marL="457200" lvl="0" indent="-457200" algn="just">
              <a:buClrTx/>
              <a:buSzPct val="100000"/>
              <a:buFont typeface="+mj-lt"/>
              <a:buAutoNum type="arabicPeriod" startAt="9"/>
            </a:pPr>
            <a:endParaRPr lang="en-US" sz="2800" dirty="0" smtClean="0">
              <a:solidFill>
                <a:srgbClr val="FF0000"/>
              </a:solidFill>
            </a:endParaRPr>
          </a:p>
          <a:p>
            <a:pPr marL="457200" lvl="0" indent="-457200" algn="just">
              <a:buClrTx/>
              <a:buSzPct val="100000"/>
              <a:buFont typeface="+mj-lt"/>
              <a:buAutoNum type="arabicPeriod" startAt="9"/>
            </a:pP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62000" y="3810000"/>
            <a:ext cx="7391400" cy="21336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SzPct val="100000"/>
              <a:buFont typeface="+mj-lt"/>
              <a:buAutoNum type="arabicPeriod" startAt="6"/>
            </a:pPr>
            <a:r>
              <a:rPr lang="en-US" sz="2800" dirty="0" err="1" smtClean="0">
                <a:solidFill>
                  <a:schemeClr val="tx1"/>
                </a:solidFill>
              </a:rPr>
              <a:t>Situasi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Aparatur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Sipil</a:t>
            </a:r>
            <a:r>
              <a:rPr lang="en-US" sz="2800" dirty="0" smtClean="0">
                <a:solidFill>
                  <a:schemeClr val="tx1"/>
                </a:solidFill>
              </a:rPr>
              <a:t> Negara </a:t>
            </a:r>
            <a:r>
              <a:rPr lang="en-US" sz="2800" dirty="0" err="1" smtClean="0">
                <a:solidFill>
                  <a:schemeClr val="tx1"/>
                </a:solidFill>
              </a:rPr>
              <a:t>dalam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melakukan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pengawasan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tidak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mengikuti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prosedur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disebabkan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adanya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pengaruh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pihak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diawasi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" y="1143000"/>
            <a:ext cx="7391400" cy="1981200"/>
          </a:xfrm>
          <a:prstGeom prst="roundRect">
            <a:avLst/>
          </a:prstGeom>
          <a:solidFill>
            <a:srgbClr val="A86E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 algn="just">
              <a:buClrTx/>
              <a:buSzPct val="100000"/>
              <a:buFont typeface="+mj-lt"/>
              <a:buAutoNum type="arabicPeriod" startAt="5"/>
            </a:pPr>
            <a:r>
              <a:rPr lang="en-US" sz="2800" dirty="0" err="1" smtClean="0">
                <a:solidFill>
                  <a:schemeClr val="tx1"/>
                </a:solidFill>
              </a:rPr>
              <a:t>Situasi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Aparatur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Sipil</a:t>
            </a:r>
            <a:r>
              <a:rPr lang="en-US" sz="2800" dirty="0" smtClean="0">
                <a:solidFill>
                  <a:schemeClr val="tx1"/>
                </a:solidFill>
              </a:rPr>
              <a:t> Negara </a:t>
            </a:r>
            <a:r>
              <a:rPr lang="en-US" sz="2800" dirty="0" err="1" smtClean="0">
                <a:solidFill>
                  <a:schemeClr val="tx1"/>
                </a:solidFill>
              </a:rPr>
              <a:t>memberikan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akses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khusus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kepada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pihak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tertentu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tanpa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mengikuti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prosedur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seharusnya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1000" y="304800"/>
            <a:ext cx="8229600" cy="63246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001000" cy="6092952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2000" y="3810000"/>
            <a:ext cx="7391400" cy="2362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 algn="just">
              <a:buClrTx/>
              <a:buSzPct val="100000"/>
              <a:buFont typeface="+mj-lt"/>
              <a:buAutoNum type="arabicPeriod" startAt="8"/>
            </a:pPr>
            <a:r>
              <a:rPr lang="en-US" sz="2800" dirty="0" err="1" smtClean="0">
                <a:solidFill>
                  <a:schemeClr val="tx1"/>
                </a:solidFill>
              </a:rPr>
              <a:t>Situasi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Aparatur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Sipil</a:t>
            </a:r>
            <a:r>
              <a:rPr lang="en-US" sz="2800" dirty="0" smtClean="0">
                <a:solidFill>
                  <a:schemeClr val="tx1"/>
                </a:solidFill>
              </a:rPr>
              <a:t> Negara </a:t>
            </a:r>
            <a:r>
              <a:rPr lang="en-US" sz="2800" dirty="0" err="1" smtClean="0">
                <a:solidFill>
                  <a:schemeClr val="tx1"/>
                </a:solidFill>
              </a:rPr>
              <a:t>memiliki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kesempatan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menyalahgunakan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jabatan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2000" y="1066800"/>
            <a:ext cx="7391400" cy="2286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 algn="just">
              <a:buClrTx/>
              <a:buSzPct val="100000"/>
              <a:buFont typeface="+mj-lt"/>
              <a:buAutoNum type="arabicPeriod" startAt="7"/>
            </a:pPr>
            <a:r>
              <a:rPr lang="en-US" sz="2800" dirty="0" err="1" smtClean="0">
                <a:solidFill>
                  <a:schemeClr val="tx1"/>
                </a:solidFill>
              </a:rPr>
              <a:t>Situasi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Aparatur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Sipil</a:t>
            </a:r>
            <a:r>
              <a:rPr lang="en-US" sz="2800" dirty="0" smtClean="0">
                <a:solidFill>
                  <a:schemeClr val="tx1"/>
                </a:solidFill>
              </a:rPr>
              <a:t> Negara </a:t>
            </a:r>
            <a:r>
              <a:rPr lang="en-US" sz="2800" dirty="0" err="1" smtClean="0">
                <a:solidFill>
                  <a:schemeClr val="tx1"/>
                </a:solidFill>
              </a:rPr>
              <a:t>memiliki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kewenangan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menilai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obyek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kualifikasi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namun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obyek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tersebut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hasil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karya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penilai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sendiri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7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" y="304800"/>
            <a:ext cx="8229600" cy="63246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685800"/>
            <a:ext cx="8229600" cy="19812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 algn="just">
              <a:buClrTx/>
              <a:buSzPct val="100000"/>
              <a:buFont typeface="+mj-lt"/>
              <a:buAutoNum type="arabicPeriod" startAt="9"/>
            </a:pPr>
            <a:r>
              <a:rPr lang="en-US" sz="2800" dirty="0" err="1" smtClean="0">
                <a:solidFill>
                  <a:schemeClr val="tx1"/>
                </a:solidFill>
              </a:rPr>
              <a:t>Situasi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Aparatur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Sipil</a:t>
            </a:r>
            <a:r>
              <a:rPr lang="en-US" sz="2800" dirty="0" smtClean="0">
                <a:solidFill>
                  <a:schemeClr val="tx1"/>
                </a:solidFill>
              </a:rPr>
              <a:t> Negara </a:t>
            </a:r>
            <a:r>
              <a:rPr lang="en-US" sz="2800" dirty="0" err="1" smtClean="0">
                <a:solidFill>
                  <a:schemeClr val="tx1"/>
                </a:solidFill>
              </a:rPr>
              <a:t>memiliki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pekerjaan</a:t>
            </a:r>
            <a:r>
              <a:rPr lang="en-US" sz="2800" dirty="0" smtClean="0">
                <a:solidFill>
                  <a:schemeClr val="tx1"/>
                </a:solidFill>
              </a:rPr>
              <a:t> lain </a:t>
            </a:r>
            <a:r>
              <a:rPr lang="en-US" sz="2800" dirty="0" err="1" smtClean="0">
                <a:solidFill>
                  <a:schemeClr val="tx1"/>
                </a:solidFill>
              </a:rPr>
              <a:t>di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luar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pekerjaan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pokoknya</a:t>
            </a:r>
            <a:r>
              <a:rPr lang="en-US" sz="2800" dirty="0" smtClean="0">
                <a:solidFill>
                  <a:schemeClr val="tx1"/>
                </a:solidFill>
              </a:rPr>
              <a:t> (</a:t>
            </a:r>
            <a:r>
              <a:rPr lang="en-US" sz="2800" i="1" dirty="0" smtClean="0">
                <a:solidFill>
                  <a:schemeClr val="tx1"/>
                </a:solidFill>
              </a:rPr>
              <a:t>outside employment</a:t>
            </a:r>
            <a:r>
              <a:rPr lang="en-US" sz="2800" dirty="0" smtClean="0">
                <a:solidFill>
                  <a:schemeClr val="tx1"/>
                </a:solidFill>
              </a:rPr>
              <a:t>).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81000" y="3200400"/>
            <a:ext cx="8229600" cy="19050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+mj-lt"/>
              <a:buAutoNum type="arabicPeriod" startAt="10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Situasi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dimana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Aparatur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Sipil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Negara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memungkinkan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menggunakan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diskresi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/ </a:t>
            </a:r>
            <a:r>
              <a:rPr lang="en-US" sz="2800" dirty="0" err="1" smtClean="0">
                <a:solidFill>
                  <a:schemeClr val="tx1"/>
                </a:solidFill>
              </a:rPr>
              <a:t>dispensasi</a:t>
            </a:r>
            <a:r>
              <a:rPr lang="en-US" sz="2800" dirty="0" smtClean="0">
                <a:solidFill>
                  <a:schemeClr val="tx1"/>
                </a:solidFill>
              </a:rPr>
              <a:t> / </a:t>
            </a:r>
            <a:r>
              <a:rPr lang="en-US" sz="2800" dirty="0" err="1" smtClean="0">
                <a:solidFill>
                  <a:schemeClr val="tx1"/>
                </a:solidFill>
              </a:rPr>
              <a:t>izin</a:t>
            </a:r>
            <a:r>
              <a:rPr lang="en-US" sz="2800" dirty="0" smtClean="0">
                <a:solidFill>
                  <a:schemeClr val="tx1"/>
                </a:solidFill>
              </a:rPr>
              <a:t> / </a:t>
            </a:r>
            <a:r>
              <a:rPr lang="en-US" sz="2800" dirty="0" err="1" smtClean="0">
                <a:solidFill>
                  <a:schemeClr val="tx1"/>
                </a:solidFill>
              </a:rPr>
              <a:t>konsesi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menyalahgunakan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wewenang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924800" cy="5940552"/>
          </a:xfrm>
        </p:spPr>
        <p:txBody>
          <a:bodyPr/>
          <a:lstStyle/>
          <a:p>
            <a:pPr marL="514350" indent="-514350" algn="just">
              <a:buClrTx/>
              <a:buSzPct val="100000"/>
              <a:buFont typeface="+mj-lt"/>
              <a:buAutoNum type="romanUcPeriod" startAt="3"/>
            </a:pPr>
            <a:r>
              <a:rPr lang="en-US" dirty="0" smtClean="0"/>
              <a:t>PRINSIP DASAR PENANGANAN BENTURAN KEPENTINGAN</a:t>
            </a:r>
          </a:p>
          <a:p>
            <a:pPr marL="514350" indent="-514350" algn="just">
              <a:buClrTx/>
              <a:buSzPct val="100000"/>
              <a:buNone/>
            </a:pPr>
            <a:endParaRPr lang="en-US" dirty="0" smtClean="0"/>
          </a:p>
          <a:p>
            <a:pPr marL="514350" indent="-514350" algn="just">
              <a:buClrTx/>
              <a:buSzPct val="100000"/>
              <a:buNone/>
            </a:pPr>
            <a:endParaRPr lang="en-US" dirty="0" smtClean="0"/>
          </a:p>
          <a:p>
            <a:pPr marL="514350" indent="-514350" algn="just">
              <a:buClrTx/>
              <a:buSzPct val="100000"/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676400" y="1524000"/>
            <a:ext cx="5562600" cy="9906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A. </a:t>
            </a:r>
          </a:p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Mengutamakan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kepentingan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publik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600200" y="2743200"/>
            <a:ext cx="5638800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B. </a:t>
            </a:r>
          </a:p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Keterbukaan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penanganan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pengawasan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600200" y="3886200"/>
            <a:ext cx="5638800" cy="1066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C.</a:t>
            </a:r>
          </a:p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Mendorong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tanggung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jawab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pribadi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sikap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keteladanan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600200" y="5105400"/>
            <a:ext cx="5562600" cy="9144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D.</a:t>
            </a:r>
          </a:p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Menciptakan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membina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budaya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organisasi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6" grpId="0" build="allAtOnce" animBg="1"/>
      <p:bldP spid="7" grpId="0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153400" cy="5940552"/>
          </a:xfrm>
          <a:gradFill>
            <a:gsLst>
              <a:gs pos="0">
                <a:schemeClr val="accent1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 marL="514350" indent="-514350">
              <a:buClrTx/>
              <a:buSzPct val="100000"/>
              <a:buFont typeface="+mj-lt"/>
              <a:buAutoNum type="romanUcPeriod" startAt="4"/>
            </a:pPr>
            <a:r>
              <a:rPr lang="en-US" dirty="0" smtClean="0"/>
              <a:t>TAHAPAN PENANGANAN BENTURAN KEPENTINGAN</a:t>
            </a:r>
          </a:p>
          <a:p>
            <a:pPr marL="514350" indent="-514350">
              <a:buClrTx/>
              <a:buSzPct val="100000"/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5800" y="1828800"/>
            <a:ext cx="2590800" cy="434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A. </a:t>
            </a:r>
            <a:r>
              <a:rPr lang="en-US" sz="2800" dirty="0" err="1" smtClean="0">
                <a:solidFill>
                  <a:schemeClr val="tx1"/>
                </a:solidFill>
              </a:rPr>
              <a:t>Penyusunan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Kerangka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Kebijakan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352800" y="1828800"/>
            <a:ext cx="2590800" cy="434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B. </a:t>
            </a:r>
            <a:r>
              <a:rPr lang="en-US" sz="2800" dirty="0" err="1" smtClean="0">
                <a:solidFill>
                  <a:schemeClr val="tx1"/>
                </a:solidFill>
              </a:rPr>
              <a:t>Identifikasi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Situasi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19800" y="1828800"/>
            <a:ext cx="2590800" cy="434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C. </a:t>
            </a:r>
            <a:r>
              <a:rPr lang="en-US" sz="2800" dirty="0" err="1" smtClean="0">
                <a:solidFill>
                  <a:schemeClr val="tx1"/>
                </a:solidFill>
              </a:rPr>
              <a:t>Penyusunan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Strategi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Penanganan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Kebijakan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Efektif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  <p:bldP spid="6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153400" cy="5940552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514350" indent="-514350" algn="just">
              <a:buClrTx/>
              <a:buSzPct val="100000"/>
              <a:buFont typeface="+mj-lt"/>
              <a:buAutoNum type="romanUcPeriod" startAt="5"/>
            </a:pPr>
            <a:r>
              <a:rPr lang="en-US" dirty="0" smtClean="0"/>
              <a:t>SERANGKAIAN TINDAKAN YANG DIPERLUKAN APABILA SEORANG APARATUR SIPIL NEGARA BERADA DALAM SITUASI BENTURAN KEPENTINGAN</a:t>
            </a:r>
          </a:p>
          <a:p>
            <a:pPr marL="465138" indent="0" algn="just">
              <a:buClrTx/>
              <a:buSzPct val="100000"/>
              <a:buNone/>
            </a:pPr>
            <a:endParaRPr lang="en-US" dirty="0" smtClean="0"/>
          </a:p>
          <a:p>
            <a:pPr marL="920750" lvl="0" indent="-457200" algn="just">
              <a:buClrTx/>
              <a:buSzPct val="100000"/>
              <a:buFont typeface="+mj-lt"/>
              <a:buAutoNum type="alphaLcPeriod"/>
            </a:pPr>
            <a:r>
              <a:rPr lang="en-US" sz="2800" dirty="0" err="1" smtClean="0"/>
              <a:t>Pengurangan</a:t>
            </a:r>
            <a:r>
              <a:rPr lang="en-US" sz="2800" dirty="0" smtClean="0"/>
              <a:t> 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pribadi</a:t>
            </a:r>
            <a:r>
              <a:rPr lang="en-US" sz="2800" dirty="0" smtClean="0"/>
              <a:t> </a:t>
            </a:r>
            <a:r>
              <a:rPr lang="en-US" sz="2800" dirty="0" err="1" smtClean="0"/>
              <a:t>Aparatur</a:t>
            </a:r>
            <a:r>
              <a:rPr lang="en-US" sz="2800" dirty="0" smtClean="0"/>
              <a:t> </a:t>
            </a:r>
            <a:r>
              <a:rPr lang="en-US" sz="2800" dirty="0" err="1" smtClean="0"/>
              <a:t>Sipil</a:t>
            </a:r>
            <a:r>
              <a:rPr lang="en-US" sz="2800" dirty="0" smtClean="0"/>
              <a:t> Negara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jabatannya</a:t>
            </a:r>
            <a:r>
              <a:rPr lang="en-US" sz="2800" dirty="0" smtClean="0"/>
              <a:t>;</a:t>
            </a:r>
          </a:p>
          <a:p>
            <a:pPr marL="920750" lvl="0" indent="-457200" algn="just">
              <a:buClrTx/>
              <a:buSzPct val="100000"/>
              <a:buFont typeface="+mj-lt"/>
              <a:buAutoNum type="alphaLcPeriod" startAt="2"/>
            </a:pPr>
            <a:r>
              <a:rPr lang="en-US" sz="2800" dirty="0" err="1" smtClean="0"/>
              <a:t>Penarikan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 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pengambilan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mana</a:t>
            </a:r>
            <a:r>
              <a:rPr lang="en-US" sz="2800" dirty="0" smtClean="0"/>
              <a:t> </a:t>
            </a:r>
            <a:r>
              <a:rPr lang="en-US" sz="2800" dirty="0" err="1" smtClean="0"/>
              <a:t>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Aparatur</a:t>
            </a:r>
            <a:r>
              <a:rPr lang="en-US" sz="2800" dirty="0" smtClean="0"/>
              <a:t> </a:t>
            </a:r>
            <a:r>
              <a:rPr lang="en-US" sz="2800" dirty="0" err="1" smtClean="0"/>
              <a:t>Sipil</a:t>
            </a:r>
            <a:r>
              <a:rPr lang="en-US" sz="2800" dirty="0" smtClean="0"/>
              <a:t> Negara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;</a:t>
            </a:r>
          </a:p>
          <a:p>
            <a:pPr marL="920750" lvl="0" indent="-457200" algn="just">
              <a:buClrTx/>
              <a:buSzPct val="100000"/>
              <a:buFont typeface="+mj-lt"/>
              <a:buAutoNum type="alphaLcPeriod" startAt="3"/>
            </a:pPr>
            <a:r>
              <a:rPr lang="en-US" sz="2800" dirty="0" err="1" smtClean="0"/>
              <a:t>Membatasi</a:t>
            </a:r>
            <a:r>
              <a:rPr lang="en-US" sz="2800" dirty="0" smtClean="0"/>
              <a:t> </a:t>
            </a:r>
            <a:r>
              <a:rPr lang="en-US" sz="2800" dirty="0" err="1" smtClean="0"/>
              <a:t>akses</a:t>
            </a:r>
            <a:r>
              <a:rPr lang="en-US" sz="2800" dirty="0" smtClean="0"/>
              <a:t> </a:t>
            </a:r>
            <a:r>
              <a:rPr lang="en-US" sz="2800" dirty="0" err="1" smtClean="0"/>
              <a:t>Aparatur</a:t>
            </a:r>
            <a:r>
              <a:rPr lang="en-US" sz="2800" dirty="0" smtClean="0"/>
              <a:t> </a:t>
            </a:r>
            <a:r>
              <a:rPr lang="en-US" sz="2800" dirty="0" err="1" smtClean="0"/>
              <a:t>Sipil</a:t>
            </a:r>
            <a:r>
              <a:rPr lang="en-US" sz="2800" dirty="0" smtClean="0"/>
              <a:t> Negara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bersangkutan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;</a:t>
            </a:r>
          </a:p>
          <a:p>
            <a:pPr marL="465138" indent="0" algn="just">
              <a:buClrTx/>
              <a:buSzPct val="100000"/>
              <a:buNone/>
            </a:pPr>
            <a:endParaRPr lang="en-US" dirty="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153400" cy="601675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920750" lvl="0" indent="-457200" algn="just">
              <a:buClrTx/>
              <a:buSzPct val="100000"/>
              <a:buFont typeface="+mj-lt"/>
              <a:buAutoNum type="alphaLcPeriod" startAt="4"/>
            </a:pPr>
            <a:r>
              <a:rPr lang="en-US" sz="2800" dirty="0" err="1" smtClean="0"/>
              <a:t>Mutasi</a:t>
            </a:r>
            <a:r>
              <a:rPr lang="en-US" sz="2800" dirty="0" smtClean="0"/>
              <a:t> </a:t>
            </a:r>
            <a:r>
              <a:rPr lang="en-US" sz="2800" dirty="0" err="1" smtClean="0"/>
              <a:t>Aparatur</a:t>
            </a:r>
            <a:r>
              <a:rPr lang="en-US" sz="2800" dirty="0" smtClean="0"/>
              <a:t> </a:t>
            </a:r>
            <a:r>
              <a:rPr lang="en-US" sz="2800" dirty="0" err="1" smtClean="0"/>
              <a:t>Sipil</a:t>
            </a:r>
            <a:r>
              <a:rPr lang="en-US" sz="2800" dirty="0" smtClean="0"/>
              <a:t> Negara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 lain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Benturan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;</a:t>
            </a:r>
          </a:p>
          <a:p>
            <a:pPr marL="920750" lvl="0" indent="-457200" algn="just">
              <a:buClrTx/>
              <a:buSzPct val="100000"/>
              <a:buFont typeface="+mj-lt"/>
              <a:buAutoNum type="alphaLcPeriod" startAt="5"/>
            </a:pPr>
            <a:r>
              <a:rPr lang="en-US" sz="2800" dirty="0" err="1" smtClean="0"/>
              <a:t>Mengalihtugaskan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tanggung-jawab</a:t>
            </a:r>
            <a:r>
              <a:rPr lang="en-US" sz="2800" dirty="0" smtClean="0"/>
              <a:t> </a:t>
            </a:r>
            <a:r>
              <a:rPr lang="en-US" sz="2800" dirty="0" err="1" smtClean="0"/>
              <a:t>Aparatur</a:t>
            </a:r>
            <a:r>
              <a:rPr lang="en-US" sz="2800" dirty="0" smtClean="0"/>
              <a:t> </a:t>
            </a:r>
            <a:r>
              <a:rPr lang="en-US" sz="2800" dirty="0" err="1" smtClean="0"/>
              <a:t>Sipil</a:t>
            </a:r>
            <a:r>
              <a:rPr lang="en-US" sz="2800" dirty="0" smtClean="0"/>
              <a:t> Negara yang </a:t>
            </a:r>
            <a:r>
              <a:rPr lang="en-US" sz="2800" dirty="0" err="1" smtClean="0"/>
              <a:t>bersangkutan</a:t>
            </a:r>
            <a:r>
              <a:rPr lang="en-US" sz="2800" dirty="0" smtClean="0"/>
              <a:t>;</a:t>
            </a:r>
          </a:p>
          <a:p>
            <a:pPr marL="920750" lvl="0" indent="-457200" algn="just">
              <a:buClrTx/>
              <a:buSzPct val="100000"/>
              <a:buFont typeface="+mj-lt"/>
              <a:buAutoNum type="alphaLcPeriod" startAt="6"/>
            </a:pPr>
            <a:r>
              <a:rPr lang="en-US" sz="2800" dirty="0" err="1" smtClean="0"/>
              <a:t>Pengunduran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 </a:t>
            </a:r>
            <a:r>
              <a:rPr lang="en-US" sz="2800" dirty="0" err="1" smtClean="0"/>
              <a:t>Aparatur</a:t>
            </a:r>
            <a:r>
              <a:rPr lang="en-US" sz="2800" dirty="0" smtClean="0"/>
              <a:t> </a:t>
            </a:r>
            <a:r>
              <a:rPr lang="en-US" sz="2800" dirty="0" err="1" smtClean="0"/>
              <a:t>Sipil</a:t>
            </a:r>
            <a:r>
              <a:rPr lang="en-US" sz="2800" dirty="0" smtClean="0"/>
              <a:t> Negara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menyebabkan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Benturan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;</a:t>
            </a:r>
          </a:p>
          <a:p>
            <a:pPr marL="920750" lvl="0" indent="-457200" algn="just">
              <a:buClrTx/>
              <a:buSzPct val="100000"/>
              <a:buFont typeface="+mj-lt"/>
              <a:buAutoNum type="alphaLcPeriod" startAt="7"/>
            </a:pPr>
            <a:r>
              <a:rPr lang="en-US" sz="2800" dirty="0" err="1" smtClean="0"/>
              <a:t>Pemberian</a:t>
            </a:r>
            <a:r>
              <a:rPr lang="en-US" sz="2800" dirty="0" smtClean="0"/>
              <a:t> </a:t>
            </a:r>
            <a:r>
              <a:rPr lang="en-US" sz="2800" dirty="0" err="1" smtClean="0"/>
              <a:t>sanksi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Aparatur</a:t>
            </a:r>
            <a:r>
              <a:rPr lang="en-US" sz="2800" dirty="0" smtClean="0"/>
              <a:t> </a:t>
            </a:r>
            <a:r>
              <a:rPr lang="en-US" sz="2800" dirty="0" err="1" smtClean="0"/>
              <a:t>Sipil</a:t>
            </a:r>
            <a:r>
              <a:rPr lang="en-US" sz="2800" dirty="0" smtClean="0"/>
              <a:t> Negara yang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pelanggaran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ketentuan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perundang-undangan</a:t>
            </a:r>
            <a:r>
              <a:rPr lang="en-US" sz="2800" dirty="0" smtClean="0"/>
              <a:t>.</a:t>
            </a:r>
          </a:p>
          <a:p>
            <a:pPr marL="911225" indent="-273050">
              <a:buNone/>
            </a:pP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153400" cy="6016752"/>
          </a:xfrm>
          <a:solidFill>
            <a:srgbClr val="AE78D6"/>
          </a:solidFill>
        </p:spPr>
        <p:txBody>
          <a:bodyPr/>
          <a:lstStyle/>
          <a:p>
            <a:pPr marL="514350" indent="-514350">
              <a:buClrTx/>
              <a:buSzPct val="100000"/>
              <a:buFont typeface="+mj-lt"/>
              <a:buAutoNum type="romanUcPeriod" startAt="6"/>
            </a:pPr>
            <a:r>
              <a:rPr lang="en-US" dirty="0" smtClean="0"/>
              <a:t>FAKTOR-FAKTOR PENDUKUNG KEBERHASILAN PENANGANAN BENTURAN KEPENTINGAN</a:t>
            </a:r>
          </a:p>
          <a:p>
            <a:pPr marL="1036638" indent="-514350">
              <a:buClrTx/>
              <a:buSzPct val="100000"/>
              <a:buNone/>
            </a:pPr>
            <a:endParaRPr lang="en-US" dirty="0" smtClean="0"/>
          </a:p>
          <a:p>
            <a:pPr marL="1036638" indent="-514350">
              <a:buClrTx/>
              <a:buSzPct val="100000"/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1752601"/>
            <a:ext cx="6781800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Komitmen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Keteladanan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Pimpinan</a:t>
            </a:r>
            <a:endParaRPr lang="en-US" sz="4800" b="1" cap="none" spc="5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2438400"/>
            <a:ext cx="6781800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Partisipasi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Keterlibatan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Aparatur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Sipil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Negara</a:t>
            </a:r>
            <a:endParaRPr lang="en-US" sz="4400" b="1" cap="none" spc="5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28800" y="3505200"/>
            <a:ext cx="6781800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Perhatian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Khusus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Terhadap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Hal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Tertentu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yang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dianggap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be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resiko</a:t>
            </a:r>
            <a:endParaRPr lang="en-US" sz="4400" b="1" cap="none" spc="5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648200"/>
            <a:ext cx="6781800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Penegakan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Kebijakan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Penanganan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Benturan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Kepentingan</a:t>
            </a:r>
            <a:endParaRPr lang="en-US" sz="4400" b="1" cap="none" spc="5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52600" y="5638800"/>
            <a:ext cx="6858000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Pemantauan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dan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cap="none" spc="50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Evaluasi</a:t>
            </a:r>
            <a:endParaRPr lang="en-US" sz="4400" b="1" cap="none" spc="5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1748135"/>
            <a:ext cx="457200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</a:t>
            </a:r>
            <a:endParaRPr lang="en-US" sz="4800" b="1" cap="none" spc="5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90600" y="2514600"/>
            <a:ext cx="457200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2400" b="1" spc="50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en-US" sz="4800" b="1" cap="none" spc="5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3576935"/>
            <a:ext cx="457200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3.</a:t>
            </a:r>
            <a:endParaRPr lang="en-US" sz="4800" b="1" cap="none" spc="5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4648200"/>
            <a:ext cx="457200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2400" b="1" spc="50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en-US" sz="4800" b="1" cap="none" spc="5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90600" y="5638800"/>
            <a:ext cx="457200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24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5.</a:t>
            </a:r>
            <a:endParaRPr lang="en-US" sz="4800" b="1" cap="none" spc="5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001000" cy="5940552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 algn="just">
              <a:buClrTx/>
              <a:buSzPct val="100000"/>
              <a:buFont typeface="+mj-lt"/>
              <a:buAutoNum type="romanUcPeriod" startAt="7"/>
            </a:pPr>
            <a:r>
              <a:rPr lang="en-US" dirty="0" smtClean="0"/>
              <a:t>TINDAKAN TERHADAP POTENSI BENTURAN KEPENTINGAN</a:t>
            </a:r>
          </a:p>
          <a:p>
            <a:pPr marL="514350" indent="-514350" algn="just">
              <a:buClrTx/>
              <a:buSzPct val="100000"/>
              <a:buNone/>
            </a:pPr>
            <a:endParaRPr lang="en-US" dirty="0" smtClean="0"/>
          </a:p>
          <a:p>
            <a:pPr marL="457200" lvl="0" indent="-457200" algn="just">
              <a:buClrTx/>
              <a:buSzPct val="100000"/>
              <a:buFont typeface="+mj-lt"/>
              <a:buAutoNum type="arabicPeriod"/>
            </a:pP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,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; </a:t>
            </a:r>
          </a:p>
          <a:p>
            <a:pPr marL="457200" lvl="0" indent="-457200" algn="just">
              <a:buClrTx/>
              <a:buSzPct val="100000"/>
              <a:buFont typeface="+mj-lt"/>
              <a:buAutoNum type="arabicPeriod" startAt="2"/>
            </a:pP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hadiah</a:t>
            </a:r>
            <a:r>
              <a:rPr lang="en-US" dirty="0" smtClean="0"/>
              <a:t>/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.</a:t>
            </a:r>
          </a:p>
          <a:p>
            <a:pPr marL="457200" lvl="0" indent="-457200" algn="just">
              <a:buClrTx/>
              <a:buSzPct val="100000"/>
              <a:buFont typeface="+mj-lt"/>
              <a:buAutoNum type="arabicPeriod" startAt="2"/>
            </a:pP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/parcel/</a:t>
            </a:r>
            <a:r>
              <a:rPr lang="en-US" dirty="0" err="1" smtClean="0"/>
              <a:t>uang</a:t>
            </a:r>
            <a:r>
              <a:rPr lang="en-US" dirty="0" smtClean="0"/>
              <a:t>/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raya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.</a:t>
            </a:r>
          </a:p>
          <a:p>
            <a:pPr marL="457200" lvl="0" indent="-457200" algn="just">
              <a:buClrTx/>
              <a:buSzPct val="100000"/>
              <a:buFont typeface="+mj-lt"/>
              <a:buAutoNum type="arabicPeriod" startAt="2"/>
            </a:pP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mengijinkan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Negara.</a:t>
            </a:r>
          </a:p>
          <a:p>
            <a:pPr marL="514350" indent="-514350" algn="just">
              <a:buClrTx/>
              <a:buSzPct val="100000"/>
              <a:buNone/>
            </a:pPr>
            <a:endParaRPr lang="en-US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153400" cy="5940552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457200" lvl="0" indent="-457200" algn="just">
              <a:buClrTx/>
              <a:buSzPct val="100000"/>
              <a:buFont typeface="+mj-lt"/>
              <a:buAutoNum type="arabicPeriod" startAt="2"/>
            </a:pPr>
            <a:endParaRPr lang="en-US" dirty="0" smtClean="0"/>
          </a:p>
          <a:p>
            <a:pPr marL="457200" lvl="0" indent="-457200" algn="just">
              <a:buClrTx/>
              <a:buSzPct val="100000"/>
              <a:buFont typeface="+mj-lt"/>
              <a:buAutoNum type="arabicPeriod" startAt="5"/>
            </a:pPr>
            <a:r>
              <a:rPr lang="en-US" sz="2800" dirty="0" err="1" smtClean="0"/>
              <a:t>Dilarang</a:t>
            </a:r>
            <a:r>
              <a:rPr lang="en-US" sz="2800" dirty="0" smtClean="0"/>
              <a:t> </a:t>
            </a:r>
            <a:r>
              <a:rPr lang="en-US" sz="2800" dirty="0" err="1" smtClean="0"/>
              <a:t>menerima</a:t>
            </a:r>
            <a:r>
              <a:rPr lang="en-US" sz="2800" dirty="0" smtClean="0"/>
              <a:t> </a:t>
            </a:r>
            <a:r>
              <a:rPr lang="en-US" sz="2800" dirty="0" err="1" smtClean="0"/>
              <a:t>pengembalian</a:t>
            </a:r>
            <a:r>
              <a:rPr lang="en-US" sz="2800" dirty="0" smtClean="0"/>
              <a:t> </a:t>
            </a:r>
            <a:r>
              <a:rPr lang="en-US" sz="2800" dirty="0" err="1" smtClean="0"/>
              <a:t>uang</a:t>
            </a:r>
            <a:r>
              <a:rPr lang="en-US" sz="2800" dirty="0" smtClean="0"/>
              <a:t> 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pribadi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melebihi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/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haknya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hotel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manapun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rangka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</a:t>
            </a:r>
            <a:r>
              <a:rPr lang="en-US" sz="2800" dirty="0" smtClean="0"/>
              <a:t> </a:t>
            </a:r>
            <a:r>
              <a:rPr lang="en-US" sz="2800" dirty="0" err="1" smtClean="0"/>
              <a:t>kedinasan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hal-hal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potensi</a:t>
            </a:r>
            <a:r>
              <a:rPr lang="en-US" sz="2800" dirty="0" smtClean="0"/>
              <a:t> </a:t>
            </a:r>
            <a:r>
              <a:rPr lang="en-US" sz="2800" dirty="0" err="1" smtClean="0"/>
              <a:t>Benturan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.</a:t>
            </a:r>
          </a:p>
          <a:p>
            <a:pPr marL="457200" lvl="0" indent="-457200" algn="just">
              <a:buClrTx/>
              <a:buSzPct val="100000"/>
              <a:buFont typeface="+mj-lt"/>
              <a:buAutoNum type="arabicPeriod" startAt="5"/>
            </a:pPr>
            <a:r>
              <a:rPr lang="en-US" sz="2800" dirty="0" err="1" smtClean="0"/>
              <a:t>Dilarang</a:t>
            </a:r>
            <a:r>
              <a:rPr lang="en-US" sz="2800" dirty="0" smtClean="0"/>
              <a:t> </a:t>
            </a:r>
            <a:r>
              <a:rPr lang="en-US" sz="2800" dirty="0" err="1" smtClean="0"/>
              <a:t>bersikap</a:t>
            </a:r>
            <a:r>
              <a:rPr lang="en-US" sz="2800" dirty="0" smtClean="0"/>
              <a:t> </a:t>
            </a:r>
            <a:r>
              <a:rPr lang="en-US" sz="2800" dirty="0" err="1" smtClean="0"/>
              <a:t>diskriminatif</a:t>
            </a:r>
            <a:r>
              <a:rPr lang="en-US" sz="2800" dirty="0" smtClean="0"/>
              <a:t>,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adil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memenangkan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penyedia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/</a:t>
            </a:r>
            <a:r>
              <a:rPr lang="en-US" sz="2800" dirty="0" err="1" smtClean="0"/>
              <a:t>jasa</a:t>
            </a:r>
            <a:r>
              <a:rPr lang="en-US" sz="2800" dirty="0" smtClean="0"/>
              <a:t> </a:t>
            </a:r>
            <a:r>
              <a:rPr lang="en-US" sz="2800" dirty="0" err="1" smtClean="0"/>
              <a:t>rekanan</a:t>
            </a:r>
            <a:r>
              <a:rPr lang="en-US" sz="2800" dirty="0" smtClean="0"/>
              <a:t>/</a:t>
            </a:r>
            <a:r>
              <a:rPr lang="en-US" sz="2800" dirty="0" err="1" smtClean="0"/>
              <a:t>mitra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maksud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menerima</a:t>
            </a:r>
            <a:r>
              <a:rPr lang="en-US" sz="2800" dirty="0" smtClean="0"/>
              <a:t> </a:t>
            </a:r>
            <a:r>
              <a:rPr lang="en-US" sz="2800" dirty="0" err="1" smtClean="0"/>
              <a:t>imbalan</a:t>
            </a:r>
            <a:r>
              <a:rPr lang="en-US" sz="2800" dirty="0" smtClean="0"/>
              <a:t> </a:t>
            </a:r>
            <a:r>
              <a:rPr lang="en-US" sz="2800" dirty="0" err="1" smtClean="0"/>
              <a:t>jasa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pribadi</a:t>
            </a:r>
            <a:r>
              <a:rPr lang="en-US" sz="2800" dirty="0" smtClean="0"/>
              <a:t>, </a:t>
            </a:r>
            <a:r>
              <a:rPr lang="en-US" sz="2800" dirty="0" err="1" smtClean="0"/>
              <a:t>keluarga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/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golongan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211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000" b="1" dirty="0" smtClean="0">
              <a:latin typeface="Arial Black" pitchFamily="34" charset="0"/>
            </a:endParaRPr>
          </a:p>
          <a:p>
            <a:pPr marL="0" indent="0" algn="ctr">
              <a:buNone/>
            </a:pPr>
            <a:endParaRPr lang="en-US" sz="2000" b="1" dirty="0" smtClean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en-US" sz="2000" b="1" dirty="0" smtClean="0">
                <a:latin typeface="Arial Black" pitchFamily="34" charset="0"/>
              </a:rPr>
              <a:t>PERATURAN </a:t>
            </a:r>
            <a:r>
              <a:rPr lang="en-US" sz="2000" b="1" dirty="0">
                <a:latin typeface="Arial Black" pitchFamily="34" charset="0"/>
              </a:rPr>
              <a:t>GUBERNUR NUSA TENGGARA TIMUR</a:t>
            </a:r>
            <a:br>
              <a:rPr lang="en-US" sz="2000" b="1" dirty="0">
                <a:latin typeface="Arial Black" pitchFamily="34" charset="0"/>
              </a:rPr>
            </a:br>
            <a:r>
              <a:rPr lang="en-US" sz="2000" b="1" dirty="0">
                <a:latin typeface="Arial Black" pitchFamily="34" charset="0"/>
              </a:rPr>
              <a:t>NOMOR 60 TAHUN 2020</a:t>
            </a:r>
            <a:br>
              <a:rPr lang="en-US" sz="2000" b="1" dirty="0">
                <a:latin typeface="Arial Black" pitchFamily="34" charset="0"/>
              </a:rPr>
            </a:br>
            <a:endParaRPr lang="en-US" sz="2000" b="1" dirty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en-US" sz="2000" b="1" dirty="0">
                <a:latin typeface="Arial Black" pitchFamily="34" charset="0"/>
              </a:rPr>
              <a:t>TENTANG</a:t>
            </a:r>
          </a:p>
          <a:p>
            <a:pPr marL="0" indent="0" algn="ctr">
              <a:buNone/>
            </a:pPr>
            <a:r>
              <a:rPr lang="en-US" sz="2000" b="1" dirty="0">
                <a:latin typeface="Arial Black" pitchFamily="34" charset="0"/>
              </a:rPr>
              <a:t/>
            </a:r>
            <a:br>
              <a:rPr lang="en-US" sz="2000" b="1" dirty="0">
                <a:latin typeface="Arial Black" pitchFamily="34" charset="0"/>
              </a:rPr>
            </a:br>
            <a:r>
              <a:rPr lang="en-US" sz="2000" b="1" dirty="0">
                <a:latin typeface="Arial Black" pitchFamily="34" charset="0"/>
              </a:rPr>
              <a:t>PEDOMAN UMUM PENANGANAN BENTURAN </a:t>
            </a:r>
            <a:r>
              <a:rPr lang="en-US" sz="2000" b="1" dirty="0" smtClean="0">
                <a:latin typeface="Arial Black" pitchFamily="34" charset="0"/>
              </a:rPr>
              <a:t>KEPENTINGAN BAGI </a:t>
            </a:r>
            <a:r>
              <a:rPr lang="en-US" sz="2000" b="1" dirty="0">
                <a:latin typeface="Arial Black" pitchFamily="34" charset="0"/>
              </a:rPr>
              <a:t>APARATUR SIPIL NEGARA </a:t>
            </a:r>
            <a:endParaRPr lang="en-US" sz="2000" b="1" dirty="0" smtClean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en-US" sz="2000" b="1" dirty="0" smtClean="0">
                <a:latin typeface="Arial Black" pitchFamily="34" charset="0"/>
              </a:rPr>
              <a:t>LINGKUP PEMERINTAH PROVINSI </a:t>
            </a:r>
          </a:p>
          <a:p>
            <a:pPr marL="0" indent="0" algn="ctr">
              <a:buNone/>
            </a:pPr>
            <a:r>
              <a:rPr lang="en-US" sz="2000" b="1" dirty="0" smtClean="0">
                <a:latin typeface="Arial Black" pitchFamily="34" charset="0"/>
              </a:rPr>
              <a:t>NUSA </a:t>
            </a:r>
            <a:r>
              <a:rPr lang="en-US" sz="2000" b="1" dirty="0">
                <a:latin typeface="Arial Black" pitchFamily="34" charset="0"/>
              </a:rPr>
              <a:t>TENGGARA TIMUR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6016752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457200" indent="-457200" algn="just">
              <a:buClrTx/>
              <a:buSzPct val="100000"/>
              <a:buFont typeface="+mj-lt"/>
              <a:buAutoNum type="arabicPeriod" startAt="7"/>
            </a:pPr>
            <a:r>
              <a:rPr lang="en-US" sz="2800" dirty="0" err="1" smtClean="0"/>
              <a:t>Dilarang</a:t>
            </a:r>
            <a:r>
              <a:rPr lang="en-US" sz="2800" dirty="0" smtClean="0"/>
              <a:t> </a:t>
            </a:r>
            <a:r>
              <a:rPr lang="en-US" sz="2800" dirty="0" err="1" smtClean="0"/>
              <a:t>memanfaatkan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rahasia</a:t>
            </a:r>
            <a:r>
              <a:rPr lang="en-US" sz="2800" dirty="0" smtClean="0"/>
              <a:t> </a:t>
            </a:r>
            <a:r>
              <a:rPr lang="en-US" sz="2800" dirty="0" err="1" smtClean="0"/>
              <a:t>instansi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lain.</a:t>
            </a:r>
          </a:p>
          <a:p>
            <a:pPr marL="457200" lvl="0" indent="-457200" algn="just">
              <a:buClrTx/>
              <a:buSzPct val="100000"/>
              <a:buFont typeface="+mj-lt"/>
              <a:buAutoNum type="arabicPeriod" startAt="7"/>
            </a:pPr>
            <a:r>
              <a:rPr lang="en-US" sz="2800" dirty="0" err="1" smtClean="0"/>
              <a:t>Dilarang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sengaja</a:t>
            </a:r>
            <a:r>
              <a:rPr lang="en-US" sz="2800" dirty="0" smtClean="0"/>
              <a:t> </a:t>
            </a:r>
            <a:r>
              <a:rPr lang="en-US" sz="2800" dirty="0" err="1" smtClean="0"/>
              <a:t>turut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pemborongan</a:t>
            </a:r>
            <a:r>
              <a:rPr lang="en-US" sz="2800" dirty="0" smtClean="0"/>
              <a:t>, </a:t>
            </a:r>
            <a:r>
              <a:rPr lang="en-US" sz="2800" dirty="0" err="1" smtClean="0"/>
              <a:t>pengadaan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persewaan</a:t>
            </a:r>
            <a:r>
              <a:rPr lang="en-US" sz="2800" dirty="0" smtClean="0"/>
              <a:t>, yang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melibatkan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Aparatur</a:t>
            </a:r>
            <a:r>
              <a:rPr lang="en-US" sz="2800" dirty="0" smtClean="0"/>
              <a:t> </a:t>
            </a:r>
            <a:r>
              <a:rPr lang="en-US" sz="2800" dirty="0" err="1" smtClean="0"/>
              <a:t>Sipil</a:t>
            </a:r>
            <a:r>
              <a:rPr lang="en-US" sz="2800" dirty="0" smtClean="0"/>
              <a:t> Negara </a:t>
            </a:r>
            <a:r>
              <a:rPr lang="en-US" sz="2800" dirty="0" err="1" smtClean="0"/>
              <a:t>dimana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bersangkutan</a:t>
            </a:r>
            <a:r>
              <a:rPr lang="en-US" sz="2800" dirty="0" smtClean="0"/>
              <a:t> </a:t>
            </a:r>
            <a:r>
              <a:rPr lang="en-US" sz="2800" dirty="0" err="1" smtClean="0"/>
              <a:t>bertindak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pengawas</a:t>
            </a:r>
            <a:r>
              <a:rPr lang="en-US" sz="2800" dirty="0" smtClean="0"/>
              <a:t>.</a:t>
            </a:r>
          </a:p>
          <a:p>
            <a:pPr marL="457200" lvl="0" indent="-457200" algn="just">
              <a:buClrTx/>
              <a:buSzPct val="100000"/>
              <a:buFont typeface="+mj-lt"/>
              <a:buAutoNum type="arabicPeriod" startAt="7"/>
            </a:pP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pernyataan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potensi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benturan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keluarga</a:t>
            </a:r>
            <a:r>
              <a:rPr lang="en-US" sz="2800" dirty="0" smtClean="0"/>
              <a:t> </a:t>
            </a:r>
            <a:r>
              <a:rPr lang="en-US" sz="2800" dirty="0" err="1" smtClean="0"/>
              <a:t>sedarah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keluarga</a:t>
            </a:r>
            <a:r>
              <a:rPr lang="en-US" sz="2800" dirty="0" smtClean="0"/>
              <a:t> </a:t>
            </a:r>
            <a:r>
              <a:rPr lang="en-US" sz="2800" dirty="0" err="1" smtClean="0"/>
              <a:t>inti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pejabat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berwenang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/>
        </p:nvGrpSpPr>
        <p:grpSpPr bwMode="auto">
          <a:xfrm>
            <a:off x="0" y="990600"/>
            <a:ext cx="9144000" cy="5867400"/>
            <a:chOff x="1016" y="1985"/>
            <a:chExt cx="8704" cy="6629"/>
          </a:xfrm>
        </p:grpSpPr>
        <p:sp>
          <p:nvSpPr>
            <p:cNvPr id="1042" name="AutoShape 18"/>
            <p:cNvSpPr>
              <a:spLocks noChangeArrowheads="1"/>
            </p:cNvSpPr>
            <p:nvPr/>
          </p:nvSpPr>
          <p:spPr bwMode="auto">
            <a:xfrm>
              <a:off x="1112" y="1985"/>
              <a:ext cx="1573" cy="114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92CDDC"/>
                </a:gs>
                <a:gs pos="50000">
                  <a:srgbClr val="DAEEF3"/>
                </a:gs>
                <a:gs pos="100000">
                  <a:srgbClr val="92CDDC"/>
                </a:gs>
              </a:gsLst>
              <a:lin ang="18900000" scaled="1"/>
            </a:gradFill>
            <a:ln w="12700">
              <a:solidFill>
                <a:srgbClr val="92CDDC"/>
              </a:solidFill>
              <a:round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Masyarakat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dan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/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atau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Mitra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Kerja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3" name="AutoShape 19"/>
            <p:cNvSpPr>
              <a:spLocks noChangeArrowheads="1"/>
            </p:cNvSpPr>
            <p:nvPr/>
          </p:nvSpPr>
          <p:spPr bwMode="auto">
            <a:xfrm>
              <a:off x="3560" y="2029"/>
              <a:ext cx="1573" cy="114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BD4B4"/>
                </a:gs>
              </a:gsLst>
              <a:lin ang="5400000" scaled="1"/>
            </a:gradFill>
            <a:ln w="12700">
              <a:solidFill>
                <a:srgbClr val="FABF8F"/>
              </a:solidFill>
              <a:round/>
              <a:headEnd/>
              <a:tailEnd/>
            </a:ln>
            <a:effectLst>
              <a:outerShdw dist="28398" dir="3806097" algn="ctr" rotWithShape="0">
                <a:srgbClr val="974706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Atasan Langsung dan/atau Pimpinan Perangkat Daerah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4" name="AutoShape 20"/>
            <p:cNvSpPr>
              <a:spLocks noChangeArrowheads="1"/>
            </p:cNvSpPr>
            <p:nvPr/>
          </p:nvSpPr>
          <p:spPr bwMode="auto">
            <a:xfrm>
              <a:off x="2766" y="2280"/>
              <a:ext cx="742" cy="536"/>
            </a:xfrm>
            <a:prstGeom prst="rightArrow">
              <a:avLst>
                <a:gd name="adj1" fmla="val 50000"/>
                <a:gd name="adj2" fmla="val 34608"/>
              </a:avLst>
            </a:prstGeom>
            <a:gradFill rotWithShape="0">
              <a:gsLst>
                <a:gs pos="0">
                  <a:srgbClr val="92CDDC"/>
                </a:gs>
                <a:gs pos="50000">
                  <a:srgbClr val="DAEEF3"/>
                </a:gs>
                <a:gs pos="100000">
                  <a:srgbClr val="92CDDC"/>
                </a:gs>
              </a:gsLst>
              <a:lin ang="18900000" scaled="1"/>
            </a:gradFill>
            <a:ln w="12700">
              <a:solidFill>
                <a:srgbClr val="92CDDC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Melapor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5" name="AutoShape 21"/>
            <p:cNvSpPr>
              <a:spLocks noChangeArrowheads="1"/>
            </p:cNvSpPr>
            <p:nvPr/>
          </p:nvSpPr>
          <p:spPr bwMode="auto">
            <a:xfrm>
              <a:off x="5987" y="2029"/>
              <a:ext cx="1819" cy="114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D6E3BC"/>
                </a:gs>
              </a:gsLst>
              <a:lin ang="5400000" scaled="1"/>
            </a:gradFill>
            <a:ln w="12700">
              <a:solidFill>
                <a:srgbClr val="C2D69B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Atasan Langsung dan/atau Pimpinan Perangkat Daerah melakukan pemeriksaan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6" name="AutoShape 22"/>
            <p:cNvSpPr>
              <a:spLocks noChangeArrowheads="1"/>
            </p:cNvSpPr>
            <p:nvPr/>
          </p:nvSpPr>
          <p:spPr bwMode="auto">
            <a:xfrm>
              <a:off x="5226" y="2322"/>
              <a:ext cx="702" cy="494"/>
            </a:xfrm>
            <a:prstGeom prst="rightArrow">
              <a:avLst>
                <a:gd name="adj1" fmla="val 50000"/>
                <a:gd name="adj2" fmla="val 35526"/>
              </a:avLst>
            </a:prstGeom>
            <a:solidFill>
              <a:srgbClr val="00000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AutoShape 23"/>
            <p:cNvSpPr>
              <a:spLocks noChangeArrowheads="1"/>
            </p:cNvSpPr>
            <p:nvPr/>
          </p:nvSpPr>
          <p:spPr bwMode="auto">
            <a:xfrm rot="5400000">
              <a:off x="6607" y="3377"/>
              <a:ext cx="778" cy="500"/>
            </a:xfrm>
            <a:prstGeom prst="rightArrow">
              <a:avLst>
                <a:gd name="adj1" fmla="val 50000"/>
                <a:gd name="adj2" fmla="val 38900"/>
              </a:avLst>
            </a:prstGeom>
            <a:solidFill>
              <a:srgbClr val="00000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AutoShape 24"/>
            <p:cNvSpPr>
              <a:spLocks noChangeArrowheads="1"/>
            </p:cNvSpPr>
            <p:nvPr/>
          </p:nvSpPr>
          <p:spPr bwMode="auto">
            <a:xfrm>
              <a:off x="6456" y="4163"/>
              <a:ext cx="1378" cy="1143"/>
            </a:xfrm>
            <a:prstGeom prst="roundRect">
              <a:avLst>
                <a:gd name="adj" fmla="val 16667"/>
              </a:avLst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TERBUKTI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9" name="AutoShape 25"/>
            <p:cNvSpPr>
              <a:spLocks noChangeArrowheads="1"/>
            </p:cNvSpPr>
            <p:nvPr/>
          </p:nvSpPr>
          <p:spPr bwMode="auto">
            <a:xfrm>
              <a:off x="8503" y="2059"/>
              <a:ext cx="1217" cy="1143"/>
            </a:xfrm>
            <a:prstGeom prst="roundRect">
              <a:avLst>
                <a:gd name="adj" fmla="val 16667"/>
              </a:avLst>
            </a:prstGeom>
            <a:solidFill>
              <a:srgbClr val="9BBB59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Tidak Terbukti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adanya benturan kepentingan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0" name="AutoShape 26"/>
            <p:cNvSpPr>
              <a:spLocks noChangeArrowheads="1"/>
            </p:cNvSpPr>
            <p:nvPr/>
          </p:nvSpPr>
          <p:spPr bwMode="auto">
            <a:xfrm>
              <a:off x="7888" y="2322"/>
              <a:ext cx="558" cy="494"/>
            </a:xfrm>
            <a:prstGeom prst="rightArrow">
              <a:avLst>
                <a:gd name="adj1" fmla="val 50000"/>
                <a:gd name="adj2" fmla="val 28239"/>
              </a:avLst>
            </a:prstGeom>
            <a:solidFill>
              <a:srgbClr val="00000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AutoShape 27"/>
            <p:cNvSpPr>
              <a:spLocks noChangeArrowheads="1"/>
            </p:cNvSpPr>
            <p:nvPr/>
          </p:nvSpPr>
          <p:spPr bwMode="auto">
            <a:xfrm rot="5400000">
              <a:off x="8713" y="3377"/>
              <a:ext cx="778" cy="500"/>
            </a:xfrm>
            <a:prstGeom prst="rightArrow">
              <a:avLst>
                <a:gd name="adj1" fmla="val 50000"/>
                <a:gd name="adj2" fmla="val 38900"/>
              </a:avLst>
            </a:prstGeom>
            <a:solidFill>
              <a:srgbClr val="00000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AutoShape 28"/>
            <p:cNvSpPr>
              <a:spLocks noChangeArrowheads="1"/>
            </p:cNvSpPr>
            <p:nvPr/>
          </p:nvSpPr>
          <p:spPr bwMode="auto">
            <a:xfrm>
              <a:off x="7901" y="4163"/>
              <a:ext cx="1819" cy="1331"/>
            </a:xfrm>
            <a:prstGeom prst="roundRect">
              <a:avLst>
                <a:gd name="adj" fmla="val 16667"/>
              </a:avLst>
            </a:prstGeom>
            <a:solidFill>
              <a:srgbClr val="9BBB59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Atasan Langsung dan/atau Pimpinan Perangkat Daerah menyatakannya dalam bentuk laporan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AutoShape 29"/>
            <p:cNvSpPr>
              <a:spLocks noChangeArrowheads="1"/>
            </p:cNvSpPr>
            <p:nvPr/>
          </p:nvSpPr>
          <p:spPr bwMode="auto">
            <a:xfrm rot="5400000">
              <a:off x="8713" y="5681"/>
              <a:ext cx="777" cy="500"/>
            </a:xfrm>
            <a:prstGeom prst="rightArrow">
              <a:avLst>
                <a:gd name="adj1" fmla="val 50000"/>
                <a:gd name="adj2" fmla="val 38850"/>
              </a:avLst>
            </a:prstGeom>
            <a:solidFill>
              <a:srgbClr val="00000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AutoShape 30"/>
            <p:cNvSpPr>
              <a:spLocks noChangeArrowheads="1"/>
            </p:cNvSpPr>
            <p:nvPr/>
          </p:nvSpPr>
          <p:spPr bwMode="auto">
            <a:xfrm>
              <a:off x="7901" y="6378"/>
              <a:ext cx="1819" cy="1509"/>
            </a:xfrm>
            <a:prstGeom prst="roundRect">
              <a:avLst>
                <a:gd name="adj" fmla="val 16667"/>
              </a:avLst>
            </a:prstGeom>
            <a:solidFill>
              <a:srgbClr val="9BBB59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Atasan Langsung dan/atau Pimpinan Perangkat Daerah dapat menetapkan pemulihan nama baik apabila diperlukan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5" name="AutoShape 31"/>
            <p:cNvSpPr>
              <a:spLocks noChangeArrowheads="1"/>
            </p:cNvSpPr>
            <p:nvPr/>
          </p:nvSpPr>
          <p:spPr bwMode="auto">
            <a:xfrm rot="10800000">
              <a:off x="5754" y="4395"/>
              <a:ext cx="702" cy="554"/>
            </a:xfrm>
            <a:prstGeom prst="rightArrow">
              <a:avLst>
                <a:gd name="adj1" fmla="val 50000"/>
                <a:gd name="adj2" fmla="val 31679"/>
              </a:avLst>
            </a:prstGeom>
            <a:solidFill>
              <a:srgbClr val="00000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AutoShape 32"/>
            <p:cNvSpPr>
              <a:spLocks noChangeArrowheads="1"/>
            </p:cNvSpPr>
            <p:nvPr/>
          </p:nvSpPr>
          <p:spPr bwMode="auto">
            <a:xfrm>
              <a:off x="1016" y="3314"/>
              <a:ext cx="4715" cy="5300"/>
            </a:xfrm>
            <a:prstGeom prst="roundRect">
              <a:avLst>
                <a:gd name="adj" fmla="val 16667"/>
              </a:avLst>
            </a:prstGeom>
            <a:solidFill>
              <a:srgbClr val="C0504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Atasan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Langsung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/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atau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Pimpinan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Perangkat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dapat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:</a:t>
              </a:r>
            </a:p>
            <a:p>
              <a:pPr marL="349250" marR="0" lvl="1" indent="-3429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+mj-lt"/>
                <a:buAutoNum type="arabicPeriod"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Membebaskan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Aparatur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Sipil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Negara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dari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tugas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dimana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yang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bersangkutan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mengalami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benturan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kepentingan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; 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+mj-lt"/>
                <a:buAutoNum type="arabicPeriod" startAt="2"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Membatasi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akses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Aparatur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Sipil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Negara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atas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informasi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/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atau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kewenangan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tertentu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dimana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yang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bersangkutan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berpotensi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mengalami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benturan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kepentingan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; 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+mj-lt"/>
                <a:buAutoNum type="arabicPeriod" startAt="2"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Mengusulkan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mutasi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Aparatur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Sipil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Negara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jabatan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lain yang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tidak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memiliki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benturan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kepentingan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; 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+mj-lt"/>
                <a:buAutoNum type="arabicPeriod" startAt="2"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Mengalihtugaskan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tugas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tanggung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jawab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Aparatur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Sipil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Negara yang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bersangkutan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; 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+mj-lt"/>
                <a:buAutoNum type="arabicPeriod" startAt="2"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Mengintensifkan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pengawasan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terhadap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Aparatur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Sipil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Negara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yabg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bersangkutan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;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+mj-lt"/>
                <a:buAutoNum type="arabicPeriod" startAt="2"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Meneruskan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kepada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Pejabat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yang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lebih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tinggi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;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+mj-lt"/>
                <a:buAutoNum type="arabicPeriod" startAt="2"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Meneruskan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penanganan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Benturan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Kepentingan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kepada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Aparat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Penegak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Hukum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apabila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terdaspat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indikasi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pelanggaran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pidana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;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+mj-lt"/>
                <a:buAutoNum type="arabicPeriod" startAt="2"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Menetapkan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sanksi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sesuai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dengan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ketentuan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peraturan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perundang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-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undangan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yang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berlaku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Rectangle 35"/>
          <p:cNvSpPr/>
          <p:nvPr/>
        </p:nvSpPr>
        <p:spPr>
          <a:xfrm>
            <a:off x="228600" y="228600"/>
            <a:ext cx="87630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indent="-400050" algn="just">
              <a:buFont typeface="+mj-lt"/>
              <a:buAutoNum type="romanUcPeriod" startAt="8"/>
            </a:pPr>
            <a:r>
              <a:rPr lang="en-US" dirty="0" smtClean="0">
                <a:solidFill>
                  <a:schemeClr val="tx1"/>
                </a:solidFill>
              </a:rPr>
              <a:t>  TINDAKAN TERHADAP POTENSI BENTURAN KEPENTINGAN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orizontal Scroll 8"/>
          <p:cNvSpPr/>
          <p:nvPr/>
        </p:nvSpPr>
        <p:spPr>
          <a:xfrm>
            <a:off x="914400" y="304800"/>
            <a:ext cx="7086600" cy="1905000"/>
          </a:xfrm>
          <a:prstGeom prst="horizontalScroll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2400" dirty="0" err="1" smtClean="0">
                <a:solidFill>
                  <a:schemeClr val="tx1"/>
                </a:solidFill>
              </a:rPr>
              <a:t>Semua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pihak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terkait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penanganan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benturan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kepentingan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diwajibkan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menjaga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kerahasiaan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0" name="Horizontal Scroll 9"/>
          <p:cNvSpPr/>
          <p:nvPr/>
        </p:nvSpPr>
        <p:spPr>
          <a:xfrm>
            <a:off x="914400" y="2209800"/>
            <a:ext cx="7086600" cy="1981200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2400" dirty="0" err="1" smtClean="0">
                <a:solidFill>
                  <a:schemeClr val="tx1"/>
                </a:solidFill>
              </a:rPr>
              <a:t>Terhadap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setiap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pelaporan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penanganan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benturan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kepentingan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dilaporkan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kepada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Inspektorat</a:t>
            </a:r>
            <a:r>
              <a:rPr lang="en-US" sz="2400" dirty="0" smtClean="0">
                <a:solidFill>
                  <a:schemeClr val="tx1"/>
                </a:solidFill>
              </a:rPr>
              <a:t> Daerah </a:t>
            </a:r>
            <a:r>
              <a:rPr lang="en-US" sz="2400" dirty="0" err="1" smtClean="0">
                <a:solidFill>
                  <a:schemeClr val="tx1"/>
                </a:solidFill>
              </a:rPr>
              <a:t>Provinsi</a:t>
            </a:r>
            <a:r>
              <a:rPr lang="en-US" sz="2400" dirty="0" smtClean="0">
                <a:solidFill>
                  <a:schemeClr val="tx1"/>
                </a:solidFill>
              </a:rPr>
              <a:t> Nusa Tenggara </a:t>
            </a:r>
            <a:r>
              <a:rPr lang="en-US" sz="2400" dirty="0" err="1" smtClean="0">
                <a:solidFill>
                  <a:schemeClr val="tx1"/>
                </a:solidFill>
              </a:rPr>
              <a:t>Timur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914400" y="4191000"/>
            <a:ext cx="7086600" cy="2438400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2400" dirty="0" err="1" smtClean="0">
                <a:solidFill>
                  <a:schemeClr val="tx1"/>
                </a:solidFill>
              </a:rPr>
              <a:t>Pengawasan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terhadap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pelaksanaan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keputusan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tindak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lanjut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hasil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pemeriksaan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terjadinya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benturan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kepentingan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dilaksanakan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oleh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unsur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pengawasan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10" grpId="0" build="p" animBg="1"/>
      <p:bldP spid="11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94055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ClrTx/>
              <a:buSzPct val="100000"/>
              <a:buFont typeface="+mj-lt"/>
              <a:buAutoNum type="romanUcPeriod" startAt="9"/>
            </a:pPr>
            <a:r>
              <a:rPr lang="en-US" dirty="0" smtClean="0"/>
              <a:t>SANKSI</a:t>
            </a:r>
          </a:p>
          <a:p>
            <a:pPr marL="514350" indent="-514350">
              <a:buClrTx/>
              <a:buSzPct val="100000"/>
              <a:buNone/>
            </a:pPr>
            <a:endParaRPr lang="en-US" sz="3200" dirty="0" smtClean="0"/>
          </a:p>
          <a:p>
            <a:pPr marL="508000" indent="14288" algn="just">
              <a:buClrTx/>
              <a:buSzPct val="100000"/>
              <a:buNone/>
            </a:pPr>
            <a:r>
              <a:rPr lang="en-US" sz="3200" dirty="0" err="1" smtClean="0"/>
              <a:t>Aparatur</a:t>
            </a:r>
            <a:r>
              <a:rPr lang="en-US" sz="3200" dirty="0" smtClean="0"/>
              <a:t> </a:t>
            </a:r>
            <a:r>
              <a:rPr lang="en-US" sz="3200" dirty="0" err="1" smtClean="0"/>
              <a:t>Sipil</a:t>
            </a:r>
            <a:r>
              <a:rPr lang="en-US" sz="3200" dirty="0" smtClean="0"/>
              <a:t> Negara yang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pelanggaran</a:t>
            </a:r>
            <a:r>
              <a:rPr lang="en-US" sz="3200" dirty="0" smtClean="0"/>
              <a:t> </a:t>
            </a:r>
            <a:r>
              <a:rPr lang="en-US" sz="3200" dirty="0" err="1" smtClean="0"/>
              <a:t>dikenakan</a:t>
            </a:r>
            <a:r>
              <a:rPr lang="en-US" sz="3200" dirty="0" smtClean="0"/>
              <a:t> </a:t>
            </a:r>
            <a:r>
              <a:rPr lang="en-US" sz="3200" dirty="0" err="1" smtClean="0"/>
              <a:t>sanksi</a:t>
            </a:r>
            <a:r>
              <a:rPr lang="en-US" sz="3200" dirty="0" smtClean="0"/>
              <a:t> </a:t>
            </a:r>
            <a:r>
              <a:rPr lang="en-US" sz="3200" dirty="0" err="1" smtClean="0"/>
              <a:t>sesuai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ketantuan</a:t>
            </a:r>
            <a:r>
              <a:rPr lang="en-US" sz="3200" dirty="0" smtClean="0"/>
              <a:t> </a:t>
            </a:r>
            <a:r>
              <a:rPr lang="en-US" sz="3200" dirty="0" err="1" smtClean="0"/>
              <a:t>peraturan</a:t>
            </a:r>
            <a:r>
              <a:rPr lang="en-US" sz="3200" dirty="0" smtClean="0"/>
              <a:t> </a:t>
            </a:r>
            <a:r>
              <a:rPr lang="en-US" sz="3200" dirty="0" err="1" smtClean="0"/>
              <a:t>perundng-undangan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601675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16090" y="2209800"/>
            <a:ext cx="5949064" cy="2590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Monotype Corsiva" pitchFamily="66" charset="0"/>
              </a:rPr>
              <a:t>TERIMA KASIH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864352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 smtClean="0">
                <a:latin typeface="Monotype Corsiva" pitchFamily="66" charset="0"/>
              </a:rPr>
              <a:t>Benturan</a:t>
            </a:r>
            <a:r>
              <a:rPr lang="en-US" sz="4400" dirty="0" smtClean="0">
                <a:latin typeface="Monotype Corsiva" pitchFamily="66" charset="0"/>
              </a:rPr>
              <a:t> </a:t>
            </a:r>
            <a:r>
              <a:rPr lang="id-ID" sz="4400" dirty="0" smtClean="0">
                <a:latin typeface="Monotype Corsiva" pitchFamily="66" charset="0"/>
              </a:rPr>
              <a:t>K</a:t>
            </a:r>
            <a:r>
              <a:rPr lang="en-US" sz="4400" dirty="0" err="1" smtClean="0">
                <a:latin typeface="Monotype Corsiva" pitchFamily="66" charset="0"/>
              </a:rPr>
              <a:t>epentingan</a:t>
            </a:r>
            <a:r>
              <a:rPr lang="en-US" sz="4400" dirty="0" smtClean="0">
                <a:latin typeface="Monotype Corsiva" pitchFamily="66" charset="0"/>
              </a:rPr>
              <a:t> </a:t>
            </a:r>
            <a:r>
              <a:rPr lang="en-US" sz="4400" dirty="0" err="1" smtClean="0">
                <a:latin typeface="Monotype Corsiva" pitchFamily="66" charset="0"/>
              </a:rPr>
              <a:t>adalah</a:t>
            </a:r>
            <a:r>
              <a:rPr lang="en-US" sz="4400" dirty="0" smtClean="0">
                <a:latin typeface="Monotype Corsiva" pitchFamily="66" charset="0"/>
              </a:rPr>
              <a:t> :</a:t>
            </a:r>
          </a:p>
          <a:p>
            <a:pPr marL="0" indent="0">
              <a:buNone/>
            </a:pPr>
            <a:endParaRPr lang="en-US" sz="3200" dirty="0" smtClean="0">
              <a:latin typeface="Monotype Corsiva" pitchFamily="66" charset="0"/>
            </a:endParaRPr>
          </a:p>
          <a:p>
            <a:pPr marL="0" indent="0" algn="just">
              <a:buNone/>
            </a:pPr>
            <a:r>
              <a:rPr lang="en-US" sz="4400" b="1" dirty="0" smtClean="0">
                <a:latin typeface="Monotype Corsiva" pitchFamily="66" charset="0"/>
              </a:rPr>
              <a:t>“</a:t>
            </a:r>
            <a:r>
              <a:rPr lang="en-US" sz="4400" b="1" dirty="0" err="1" smtClean="0">
                <a:latin typeface="Monotype Corsiva" pitchFamily="66" charset="0"/>
              </a:rPr>
              <a:t>Situasi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di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mana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Penyelenggara</a:t>
            </a:r>
            <a:r>
              <a:rPr lang="en-US" sz="4400" b="1" dirty="0" smtClean="0">
                <a:latin typeface="Monotype Corsiva" pitchFamily="66" charset="0"/>
              </a:rPr>
              <a:t> Negara </a:t>
            </a:r>
            <a:r>
              <a:rPr lang="en-US" sz="4400" b="1" dirty="0" err="1" smtClean="0">
                <a:latin typeface="Monotype Corsiva" pitchFamily="66" charset="0"/>
              </a:rPr>
              <a:t>memiliki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atau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patut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diduga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memiliki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kepentingan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pribadi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terhadap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setiap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penggunaan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wewenang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sehingga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dapat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mempengaruhi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kualitas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keputusan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dan</a:t>
            </a:r>
            <a:r>
              <a:rPr lang="en-US" sz="4400" b="1" dirty="0" smtClean="0">
                <a:latin typeface="Monotype Corsiva" pitchFamily="66" charset="0"/>
              </a:rPr>
              <a:t>/</a:t>
            </a:r>
            <a:r>
              <a:rPr lang="en-US" sz="4400" b="1" dirty="0" err="1" smtClean="0">
                <a:latin typeface="Monotype Corsiva" pitchFamily="66" charset="0"/>
              </a:rPr>
              <a:t>atau</a:t>
            </a:r>
            <a:r>
              <a:rPr lang="en-US" sz="4400" b="1" dirty="0" smtClean="0">
                <a:latin typeface="Monotype Corsiva" pitchFamily="66" charset="0"/>
              </a:rPr>
              <a:t> </a:t>
            </a:r>
            <a:r>
              <a:rPr lang="en-US" sz="4400" b="1" dirty="0" err="1" smtClean="0">
                <a:latin typeface="Monotype Corsiva" pitchFamily="66" charset="0"/>
              </a:rPr>
              <a:t>tindakannya</a:t>
            </a:r>
            <a:r>
              <a:rPr lang="en-US" sz="4400" b="1" dirty="0" smtClean="0">
                <a:latin typeface="Monotype Corsiva" pitchFamily="66" charset="0"/>
              </a:rPr>
              <a:t>”</a:t>
            </a:r>
            <a:endParaRPr lang="en-US" sz="3600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153400" cy="6092952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pPr marL="571500" lvl="0" indent="-571500">
              <a:buClrTx/>
              <a:buSzPct val="100000"/>
              <a:buFont typeface="+mj-lt"/>
              <a:buAutoNum type="romanUcPeriod"/>
            </a:pPr>
            <a:r>
              <a:rPr lang="en-US" sz="3200" b="1" dirty="0" smtClean="0"/>
              <a:t>PEJABAT YANG BERPOTENSI MEMILIKI </a:t>
            </a:r>
            <a:r>
              <a:rPr lang="id-ID" sz="3200" b="1" dirty="0" smtClean="0"/>
              <a:t>B</a:t>
            </a:r>
            <a:r>
              <a:rPr lang="en-US" sz="3200" b="1" dirty="0" smtClean="0"/>
              <a:t>ENTURAN </a:t>
            </a:r>
            <a:r>
              <a:rPr lang="id-ID" sz="3200" b="1" dirty="0" smtClean="0"/>
              <a:t>K</a:t>
            </a:r>
            <a:r>
              <a:rPr lang="en-US" sz="3200" b="1" dirty="0" smtClean="0"/>
              <a:t>EPENTINGAN </a:t>
            </a:r>
          </a:p>
          <a:p>
            <a:pPr>
              <a:buNone/>
            </a:pPr>
            <a:r>
              <a:rPr lang="en-US" sz="3200" dirty="0" smtClean="0"/>
              <a:t> </a:t>
            </a:r>
          </a:p>
          <a:p>
            <a:pPr marL="457200" lvl="0" indent="-457200" algn="just">
              <a:buClrTx/>
              <a:buSzPct val="100000"/>
              <a:buFont typeface="+mj-lt"/>
              <a:buAutoNum type="arabicPeriod"/>
            </a:pPr>
            <a:r>
              <a:rPr lang="en-US" sz="3200" dirty="0" smtClean="0"/>
              <a:t>Di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Eksekutif</a:t>
            </a:r>
            <a:r>
              <a:rPr lang="en-US" sz="3200" dirty="0" smtClean="0"/>
              <a:t>:</a:t>
            </a:r>
          </a:p>
          <a:p>
            <a:pPr marL="922338" lvl="0" indent="-457200" algn="just">
              <a:buClrTx/>
              <a:buSzPct val="100000"/>
              <a:buFont typeface="+mj-lt"/>
              <a:buAutoNum type="alphaLcParenR"/>
            </a:pPr>
            <a:r>
              <a:rPr lang="en-US" sz="3200" dirty="0" err="1" smtClean="0"/>
              <a:t>Pejabat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Berwenang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pengambilan</a:t>
            </a:r>
            <a:r>
              <a:rPr lang="en-US" sz="3200" dirty="0" smtClean="0"/>
              <a:t> </a:t>
            </a:r>
            <a:r>
              <a:rPr lang="en-US" sz="3200" dirty="0" err="1" smtClean="0"/>
              <a:t>keputusan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penentuan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. </a:t>
            </a:r>
          </a:p>
          <a:p>
            <a:pPr marL="922338" lvl="0" indent="-457200" algn="just">
              <a:buClrTx/>
              <a:buSzPct val="100000"/>
              <a:buFont typeface="+mj-lt"/>
              <a:buAutoNum type="alphaLcParenR" startAt="2"/>
            </a:pPr>
            <a:r>
              <a:rPr lang="en-US" sz="3200" dirty="0" err="1" smtClean="0"/>
              <a:t>Perencana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diberi</a:t>
            </a:r>
            <a:r>
              <a:rPr lang="en-US" sz="3200" dirty="0" smtClean="0"/>
              <a:t> </a:t>
            </a:r>
            <a:r>
              <a:rPr lang="en-US" sz="3200" dirty="0" err="1" smtClean="0"/>
              <a:t>tugas</a:t>
            </a:r>
            <a:r>
              <a:rPr lang="en-US" sz="3200" dirty="0" smtClean="0"/>
              <a:t>, </a:t>
            </a:r>
            <a:r>
              <a:rPr lang="en-US" sz="3200" dirty="0" err="1" smtClean="0"/>
              <a:t>tanggung</a:t>
            </a:r>
            <a:r>
              <a:rPr lang="en-US" sz="3200" dirty="0" smtClean="0"/>
              <a:t> </a:t>
            </a:r>
            <a:r>
              <a:rPr lang="en-US" sz="3200" dirty="0" err="1" smtClean="0"/>
              <a:t>jawab</a:t>
            </a:r>
            <a:r>
              <a:rPr lang="en-US" sz="3200" dirty="0" smtClean="0"/>
              <a:t>, </a:t>
            </a:r>
            <a:r>
              <a:rPr lang="en-US" sz="3200" dirty="0" err="1" smtClean="0"/>
              <a:t>wewenang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hak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penuh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Pejabat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Berwenang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melaksanakan</a:t>
            </a:r>
            <a:r>
              <a:rPr lang="en-US" sz="3200" dirty="0" smtClean="0"/>
              <a:t> </a:t>
            </a:r>
            <a:r>
              <a:rPr lang="en-US" sz="3200" dirty="0" err="1" smtClean="0"/>
              <a:t>kegiatan</a:t>
            </a:r>
            <a:r>
              <a:rPr lang="en-US" sz="3200" dirty="0" smtClean="0"/>
              <a:t> </a:t>
            </a:r>
            <a:r>
              <a:rPr lang="en-US" sz="3200" dirty="0" err="1" smtClean="0"/>
              <a:t>perencanaan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unit </a:t>
            </a:r>
            <a:r>
              <a:rPr lang="en-US" sz="3200" dirty="0" err="1" smtClean="0"/>
              <a:t>perencanaan</a:t>
            </a:r>
            <a:r>
              <a:rPr lang="en-US" sz="3200" dirty="0" smtClean="0"/>
              <a:t>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.</a:t>
            </a:r>
            <a:endParaRPr lang="en-US" dirty="0" smtClean="0"/>
          </a:p>
          <a:p>
            <a:pPr marL="862013" lvl="0" indent="-457200">
              <a:buClrTx/>
              <a:buSzPct val="100000"/>
              <a:buFont typeface="+mj-lt"/>
              <a:buAutoNum type="alphaLcParenR" startAt="4"/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609600"/>
            <a:ext cx="3505200" cy="58643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153400" cy="6016752"/>
          </a:xfrm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862013" lvl="0" indent="-457200" algn="just">
              <a:buClrTx/>
              <a:buSzPct val="100000"/>
              <a:buFont typeface="+mj-lt"/>
              <a:buAutoNum type="alphaLcParenR" startAt="3"/>
            </a:pPr>
            <a:r>
              <a:rPr lang="en-US" sz="3200" dirty="0" err="1" smtClean="0"/>
              <a:t>Pengawas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tugas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pemeriksaan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pengawasan</a:t>
            </a:r>
            <a:r>
              <a:rPr lang="en-US" sz="3200" dirty="0" smtClean="0"/>
              <a:t> </a:t>
            </a:r>
            <a:r>
              <a:rPr lang="en-US" sz="3200" dirty="0" err="1" smtClean="0"/>
              <a:t>sesuai</a:t>
            </a:r>
            <a:r>
              <a:rPr lang="en-US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tugas</a:t>
            </a:r>
            <a:r>
              <a:rPr lang="en-US" sz="3200" dirty="0" smtClean="0"/>
              <a:t> </a:t>
            </a:r>
            <a:r>
              <a:rPr lang="en-US" sz="3200" dirty="0" err="1" smtClean="0"/>
              <a:t>masing-masing</a:t>
            </a:r>
            <a:r>
              <a:rPr lang="en-US" sz="3200" dirty="0" smtClean="0"/>
              <a:t>.</a:t>
            </a:r>
          </a:p>
          <a:p>
            <a:pPr marL="862013" lvl="0" indent="-457200" algn="just">
              <a:buClrTx/>
              <a:buSzPct val="100000"/>
              <a:buFont typeface="+mj-lt"/>
              <a:buAutoNum type="alphaLcParenR" startAt="4"/>
            </a:pPr>
            <a:r>
              <a:rPr lang="en-US" sz="3200" dirty="0" err="1" smtClean="0"/>
              <a:t>Pelaksana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</a:t>
            </a:r>
            <a:r>
              <a:rPr lang="id-ID" sz="3200" dirty="0" smtClean="0"/>
              <a:t>k </a:t>
            </a:r>
            <a:r>
              <a:rPr lang="en-US" sz="3200" dirty="0" err="1" smtClean="0"/>
              <a:t>yaitu</a:t>
            </a:r>
            <a:r>
              <a:rPr lang="en-US" sz="3200" dirty="0" smtClean="0"/>
              <a:t> </a:t>
            </a:r>
            <a:r>
              <a:rPr lang="en-US" sz="3200" dirty="0" err="1" smtClean="0"/>
              <a:t>Pejabat</a:t>
            </a:r>
            <a:r>
              <a:rPr lang="en-US" sz="3200" dirty="0" smtClean="0"/>
              <a:t>, </a:t>
            </a:r>
            <a:r>
              <a:rPr lang="en-US" sz="3200" dirty="0" err="1" smtClean="0"/>
              <a:t>Pegawai</a:t>
            </a:r>
            <a:r>
              <a:rPr lang="en-US" sz="3200" dirty="0" smtClean="0"/>
              <a:t>, </a:t>
            </a:r>
            <a:r>
              <a:rPr lang="en-US" sz="3200" dirty="0" err="1" smtClean="0"/>
              <a:t>Petugas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orang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bekerja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unit </a:t>
            </a:r>
            <a:r>
              <a:rPr lang="en-US" sz="3200" dirty="0" err="1" smtClean="0"/>
              <a:t>organisasi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mempunyai</a:t>
            </a:r>
            <a:r>
              <a:rPr lang="en-US" sz="3200" dirty="0" smtClean="0"/>
              <a:t> </a:t>
            </a:r>
            <a:r>
              <a:rPr lang="en-US" sz="3200" dirty="0" err="1" smtClean="0"/>
              <a:t>tugas</a:t>
            </a:r>
            <a:r>
              <a:rPr lang="en-US" sz="3200" dirty="0" smtClean="0"/>
              <a:t> </a:t>
            </a:r>
            <a:r>
              <a:rPr lang="en-US" sz="3200" dirty="0" err="1" smtClean="0"/>
              <a:t>memberikan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.</a:t>
            </a:r>
          </a:p>
          <a:p>
            <a:pPr marL="862013" indent="-457200" algn="just">
              <a:buClrTx/>
              <a:buSzPct val="100000"/>
              <a:buFont typeface="+mj-lt"/>
              <a:buAutoNum type="alphaLcParenR" startAt="5"/>
            </a:pPr>
            <a:r>
              <a:rPr lang="en-US" sz="3200" dirty="0" err="1" smtClean="0"/>
              <a:t>Penilai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bertugas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verifikasi</a:t>
            </a:r>
            <a:r>
              <a:rPr lang="en-US" sz="3200" dirty="0" smtClean="0"/>
              <a:t>, </a:t>
            </a:r>
            <a:r>
              <a:rPr lang="en-US" sz="3200" dirty="0" err="1" smtClean="0"/>
              <a:t>sertifikasi</a:t>
            </a:r>
            <a:r>
              <a:rPr lang="en-US" sz="3200" dirty="0" smtClean="0"/>
              <a:t>, </a:t>
            </a:r>
            <a:r>
              <a:rPr lang="en-US" sz="3200" dirty="0" err="1" smtClean="0"/>
              <a:t>pengujian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penilaian</a:t>
            </a:r>
            <a:r>
              <a:rPr lang="en-US" sz="3200" dirty="0" smtClean="0"/>
              <a:t> </a:t>
            </a:r>
            <a:r>
              <a:rPr lang="en-US" sz="3200" dirty="0" err="1" smtClean="0"/>
              <a:t>lainnya</a:t>
            </a:r>
            <a:r>
              <a:rPr lang="en-US" sz="3200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 noGrp="1"/>
          </p:cNvSpPr>
          <p:nvPr>
            <p:ph sz="quarter" idx="1"/>
          </p:nvPr>
        </p:nvSpPr>
        <p:spPr>
          <a:xfrm>
            <a:off x="457200" y="609600"/>
            <a:ext cx="8077200" cy="586435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>
            <a:normAutofit/>
          </a:bodyPr>
          <a:lstStyle/>
          <a:p>
            <a:pPr marL="457200" indent="-457200">
              <a:spcBef>
                <a:spcPts val="600"/>
              </a:spcBef>
              <a:buClrTx/>
              <a:buSzPct val="100000"/>
              <a:buFont typeface="+mj-lt"/>
              <a:buAutoNum type="arabicPeriod" startAt="2"/>
            </a:pPr>
            <a:endParaRPr lang="en-US" sz="4000" dirty="0" smtClean="0"/>
          </a:p>
          <a:p>
            <a:pPr marL="457200" indent="-457200">
              <a:spcBef>
                <a:spcPts val="600"/>
              </a:spcBef>
              <a:buClrTx/>
              <a:buSzPct val="100000"/>
              <a:buFont typeface="+mj-lt"/>
              <a:buAutoNum type="arabicPeriod" startAt="2"/>
            </a:pPr>
            <a:r>
              <a:rPr lang="en-US" sz="4000" dirty="0" err="1" smtClean="0"/>
              <a:t>Pejabat</a:t>
            </a:r>
            <a:r>
              <a:rPr lang="en-US" sz="4000" dirty="0" smtClean="0"/>
              <a:t> </a:t>
            </a:r>
            <a:r>
              <a:rPr lang="en-US" sz="4000" dirty="0"/>
              <a:t>lain yang </a:t>
            </a:r>
            <a:r>
              <a:rPr lang="en-US" sz="4000" dirty="0" err="1"/>
              <a:t>diangkat</a:t>
            </a:r>
            <a:r>
              <a:rPr lang="en-US" sz="4000" dirty="0"/>
              <a:t> </a:t>
            </a:r>
            <a:r>
              <a:rPr lang="en-US" sz="4000" dirty="0" err="1"/>
              <a:t>oleh</a:t>
            </a:r>
            <a:r>
              <a:rPr lang="en-US" sz="4000" dirty="0"/>
              <a:t> </a:t>
            </a:r>
            <a:r>
              <a:rPr lang="en-US" sz="4000" dirty="0" err="1"/>
              <a:t>Gubernur</a:t>
            </a:r>
            <a:r>
              <a:rPr lang="en-US" sz="4000" dirty="0"/>
              <a:t> (</a:t>
            </a:r>
            <a:r>
              <a:rPr lang="en-US" sz="4000" dirty="0" err="1"/>
              <a:t>Staf</a:t>
            </a:r>
            <a:r>
              <a:rPr lang="en-US" sz="4000" dirty="0"/>
              <a:t> </a:t>
            </a:r>
            <a:r>
              <a:rPr lang="en-US" sz="4000" dirty="0" err="1"/>
              <a:t>Khusus</a:t>
            </a:r>
            <a:r>
              <a:rPr lang="en-US" sz="4000" dirty="0"/>
              <a:t> </a:t>
            </a:r>
            <a:r>
              <a:rPr lang="en-US" sz="4000" dirty="0" err="1"/>
              <a:t>Gubernur</a:t>
            </a:r>
            <a:r>
              <a:rPr lang="en-US" sz="4000" dirty="0"/>
              <a:t>, Tim </a:t>
            </a:r>
            <a:r>
              <a:rPr lang="en-US" sz="4000" dirty="0" err="1"/>
              <a:t>Khusus</a:t>
            </a:r>
            <a:r>
              <a:rPr lang="en-US" sz="4000" dirty="0"/>
              <a:t> </a:t>
            </a:r>
            <a:r>
              <a:rPr lang="en-US" sz="4000" dirty="0" err="1"/>
              <a:t>atau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sebutan</a:t>
            </a:r>
            <a:r>
              <a:rPr lang="en-US" sz="4000" dirty="0"/>
              <a:t> </a:t>
            </a:r>
            <a:r>
              <a:rPr lang="en-US" sz="4000" dirty="0" err="1"/>
              <a:t>lainnya</a:t>
            </a:r>
            <a:r>
              <a:rPr lang="en-US" sz="4000" dirty="0"/>
              <a:t> yang </a:t>
            </a:r>
            <a:r>
              <a:rPr lang="en-US" sz="4000" dirty="0" err="1"/>
              <a:t>penghasilannya</a:t>
            </a:r>
            <a:r>
              <a:rPr lang="en-US" sz="4000" dirty="0"/>
              <a:t> </a:t>
            </a:r>
            <a:r>
              <a:rPr lang="en-US" sz="4000" dirty="0" err="1"/>
              <a:t>dibiayai</a:t>
            </a:r>
            <a:r>
              <a:rPr lang="en-US" sz="4000" dirty="0"/>
              <a:t> </a:t>
            </a:r>
            <a:r>
              <a:rPr lang="en-US" sz="4000" dirty="0" err="1"/>
              <a:t>oleh</a:t>
            </a:r>
            <a:r>
              <a:rPr lang="en-US" sz="4000" dirty="0"/>
              <a:t> APBD </a:t>
            </a:r>
            <a:r>
              <a:rPr lang="en-US" sz="4000" dirty="0" err="1"/>
              <a:t>Provinsi</a:t>
            </a:r>
            <a:r>
              <a:rPr lang="en-US" sz="4000" dirty="0"/>
              <a:t> Nusa Tenggara </a:t>
            </a:r>
            <a:r>
              <a:rPr lang="en-US" sz="4000" dirty="0" err="1"/>
              <a:t>Timur</a:t>
            </a:r>
            <a:r>
              <a:rPr lang="en-US" sz="4000" dirty="0"/>
              <a:t>).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153400" cy="6169152"/>
          </a:xfrm>
        </p:spPr>
        <p:txBody>
          <a:bodyPr/>
          <a:lstStyle/>
          <a:p>
            <a:pPr marL="514350" indent="-514350" algn="just">
              <a:buClrTx/>
              <a:buSzPct val="100000"/>
              <a:buFont typeface="+mj-lt"/>
              <a:buAutoNum type="romanUcPeriod" startAt="2"/>
            </a:pPr>
            <a:r>
              <a:rPr lang="en-US" sz="2000" b="1" dirty="0" smtClean="0"/>
              <a:t>SUMBER PENYEBAN  TERJADINYA BENTURAN KEPENTINGAN</a:t>
            </a:r>
            <a:endParaRPr lang="en-US" b="1" dirty="0" smtClean="0"/>
          </a:p>
          <a:p>
            <a:pPr algn="ctr">
              <a:buNone/>
            </a:pPr>
            <a:endParaRPr lang="en-US" b="1" dirty="0"/>
          </a:p>
        </p:txBody>
      </p:sp>
      <p:sp>
        <p:nvSpPr>
          <p:cNvPr id="4" name="Right Arrow 3"/>
          <p:cNvSpPr/>
          <p:nvPr/>
        </p:nvSpPr>
        <p:spPr>
          <a:xfrm>
            <a:off x="381000" y="1219200"/>
            <a:ext cx="4038600" cy="2057400"/>
          </a:xfrm>
          <a:prstGeom prst="rightArrow">
            <a:avLst/>
          </a:prstGeom>
          <a:gradFill>
            <a:gsLst>
              <a:gs pos="0">
                <a:srgbClr val="92D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1. </a:t>
            </a:r>
            <a:r>
              <a:rPr lang="en-US" sz="2400" dirty="0" err="1" smtClean="0">
                <a:solidFill>
                  <a:schemeClr val="tx1"/>
                </a:solidFill>
              </a:rPr>
              <a:t>Penyalahgunaan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Wewenang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572000" y="1295400"/>
            <a:ext cx="4038600" cy="2057400"/>
          </a:xfrm>
          <a:prstGeom prst="rightArrow">
            <a:avLst/>
          </a:prstGeom>
          <a:gradFill>
            <a:gsLst>
              <a:gs pos="0">
                <a:srgbClr val="0070C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dirty="0" err="1" smtClean="0">
                <a:solidFill>
                  <a:schemeClr val="tx1"/>
                </a:solidFill>
              </a:rPr>
              <a:t>Perangkapan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Jabatan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81000" y="3352800"/>
            <a:ext cx="4038600" cy="2057400"/>
          </a:xfrm>
          <a:prstGeom prst="rightArrow">
            <a:avLst/>
          </a:prstGeom>
          <a:gradFill>
            <a:gsLst>
              <a:gs pos="0">
                <a:srgbClr val="FFFF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dirty="0" err="1" smtClean="0">
                <a:solidFill>
                  <a:schemeClr val="tx1"/>
                </a:solidFill>
              </a:rPr>
              <a:t>Hubungan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Afiliasi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</a:rPr>
              <a:t>pribadi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golongan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4572000" y="3429000"/>
            <a:ext cx="4038600" cy="2057400"/>
          </a:xfrm>
          <a:prstGeom prst="rightArrow">
            <a:avLst/>
          </a:prstGeom>
          <a:gradFill>
            <a:gsLst>
              <a:gs pos="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4. </a:t>
            </a:r>
            <a:r>
              <a:rPr lang="en-US" sz="2400" dirty="0" err="1" smtClean="0">
                <a:solidFill>
                  <a:schemeClr val="tx1"/>
                </a:solidFill>
              </a:rPr>
              <a:t>Gratifikasi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2209800" y="5029200"/>
            <a:ext cx="4038600" cy="1828800"/>
          </a:xfrm>
          <a:prstGeom prst="rightArrow">
            <a:avLst/>
          </a:prstGeom>
          <a:gradFill>
            <a:gsLst>
              <a:gs pos="0">
                <a:srgbClr val="FF66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5. </a:t>
            </a:r>
            <a:r>
              <a:rPr lang="en-US" sz="2400" dirty="0" err="1" smtClean="0">
                <a:solidFill>
                  <a:schemeClr val="tx1"/>
                </a:solidFill>
              </a:rPr>
              <a:t>Kelemahan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Organisasi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7" grpId="0" build="allAtOnce" animBg="1"/>
      <p:bldP spid="8" grpId="0" build="allAtOnce" animBg="1"/>
      <p:bldP spid="9" grpId="0" build="allAtOnce" animBg="1"/>
      <p:bldP spid="10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077200" cy="5864352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b="1" dirty="0" err="1" smtClean="0"/>
              <a:t>Situasi</a:t>
            </a:r>
            <a:r>
              <a:rPr lang="en-US" b="1" dirty="0" smtClean="0"/>
              <a:t> yang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menimbulkan</a:t>
            </a:r>
            <a:r>
              <a:rPr lang="en-US" b="1" dirty="0" smtClean="0"/>
              <a:t> </a:t>
            </a:r>
            <a:r>
              <a:rPr lang="en-US" b="1" dirty="0" err="1" smtClean="0"/>
              <a:t>Benturan</a:t>
            </a:r>
            <a:r>
              <a:rPr lang="en-US" b="1" dirty="0" smtClean="0"/>
              <a:t> </a:t>
            </a:r>
            <a:r>
              <a:rPr lang="en-US" b="1" dirty="0" err="1" smtClean="0"/>
              <a:t>Kepentingan</a:t>
            </a:r>
            <a:r>
              <a:rPr lang="en-US" b="1" dirty="0" smtClean="0"/>
              <a:t> yang </a:t>
            </a:r>
            <a:r>
              <a:rPr lang="en-US" b="1" dirty="0" err="1" smtClean="0"/>
              <a:t>sering</a:t>
            </a:r>
            <a:r>
              <a:rPr lang="en-US" b="1" dirty="0" smtClean="0"/>
              <a:t> </a:t>
            </a:r>
            <a:r>
              <a:rPr lang="en-US" b="1" dirty="0" err="1" smtClean="0"/>
              <a:t>terjadi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dihadapi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Aparatur</a:t>
            </a:r>
            <a:r>
              <a:rPr lang="en-US" b="1" dirty="0" smtClean="0"/>
              <a:t> </a:t>
            </a:r>
            <a:r>
              <a:rPr lang="en-US" b="1" dirty="0" err="1" smtClean="0"/>
              <a:t>Sipil</a:t>
            </a:r>
            <a:r>
              <a:rPr lang="en-US" b="1" dirty="0" smtClean="0"/>
              <a:t> Negara </a:t>
            </a:r>
            <a:r>
              <a:rPr lang="en-US" b="1" dirty="0" err="1" smtClean="0"/>
              <a:t>adalah</a:t>
            </a:r>
            <a:r>
              <a:rPr lang="en-US" b="1" dirty="0" smtClean="0"/>
              <a:t> :</a:t>
            </a:r>
            <a:endParaRPr lang="en-US" sz="2800" b="1" dirty="0" smtClean="0"/>
          </a:p>
          <a:p>
            <a:pPr algn="just">
              <a:buNone/>
            </a:pPr>
            <a:endParaRPr lang="en-US" sz="2800" dirty="0" smtClean="0"/>
          </a:p>
          <a:p>
            <a:pPr marL="457200" lvl="0" indent="-457200" algn="just">
              <a:buClrTx/>
              <a:buSzPct val="100000"/>
              <a:buFont typeface="+mj-lt"/>
              <a:buAutoNum type="arabicPeriod"/>
            </a:pPr>
            <a:endParaRPr lang="en-US" sz="2800" dirty="0" smtClean="0">
              <a:solidFill>
                <a:srgbClr val="FF0000"/>
              </a:solidFill>
            </a:endParaRPr>
          </a:p>
          <a:p>
            <a:pPr marL="457200" lvl="0" indent="-457200" algn="just">
              <a:buClrTx/>
              <a:buSzPct val="100000"/>
              <a:buFont typeface="+mj-lt"/>
              <a:buAutoNum type="arabicPeriod" startAt="3"/>
            </a:pPr>
            <a:endParaRPr lang="en-US" sz="2800" dirty="0" smtClean="0">
              <a:solidFill>
                <a:srgbClr val="00B050"/>
              </a:solidFill>
            </a:endParaRPr>
          </a:p>
          <a:p>
            <a:pPr marL="457200" lvl="0" indent="-457200" algn="just">
              <a:buClrTx/>
              <a:buSzPct val="100000"/>
              <a:buFont typeface="+mj-lt"/>
              <a:buAutoNum type="arabicPeriod" startAt="3"/>
            </a:pPr>
            <a:endParaRPr lang="en-US" sz="2800" dirty="0" smtClean="0">
              <a:solidFill>
                <a:srgbClr val="00B050"/>
              </a:solidFill>
            </a:endParaRPr>
          </a:p>
          <a:p>
            <a:pPr lvl="0">
              <a:buNone/>
            </a:pP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33400" y="2438400"/>
            <a:ext cx="7391400" cy="1524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en-US" sz="2800" dirty="0" err="1" smtClean="0">
                <a:solidFill>
                  <a:schemeClr val="tx1"/>
                </a:solidFill>
              </a:rPr>
              <a:t>Situasi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seseorang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menerima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gratifikasi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atau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pemberian</a:t>
            </a:r>
            <a:r>
              <a:rPr lang="en-US" sz="2800" dirty="0" smtClean="0">
                <a:solidFill>
                  <a:schemeClr val="tx1"/>
                </a:solidFill>
              </a:rPr>
              <a:t> / </a:t>
            </a:r>
            <a:r>
              <a:rPr lang="en-US" sz="2800" dirty="0" err="1" smtClean="0">
                <a:solidFill>
                  <a:schemeClr val="tx1"/>
                </a:solidFill>
              </a:rPr>
              <a:t>penerimaan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hadiah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atas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keputusan</a:t>
            </a:r>
            <a:r>
              <a:rPr lang="en-US" sz="2800" dirty="0" smtClean="0">
                <a:solidFill>
                  <a:schemeClr val="tx1"/>
                </a:solidFill>
              </a:rPr>
              <a:t> / </a:t>
            </a:r>
            <a:r>
              <a:rPr lang="en-US" sz="2800" dirty="0" err="1" smtClean="0">
                <a:solidFill>
                  <a:schemeClr val="tx1"/>
                </a:solidFill>
              </a:rPr>
              <a:t>jabatan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33400" y="4419600"/>
            <a:ext cx="7391400" cy="1524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>
              <a:buFont typeface="+mj-lt"/>
              <a:buAutoNum type="arabicPeriod" startAt="2"/>
            </a:pPr>
            <a:r>
              <a:rPr lang="en-US" sz="2800" dirty="0" err="1" smtClean="0">
                <a:solidFill>
                  <a:schemeClr val="tx1"/>
                </a:solidFill>
              </a:rPr>
              <a:t>Situasi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Aparatur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Sipil</a:t>
            </a:r>
            <a:r>
              <a:rPr lang="en-US" sz="2800" dirty="0" smtClean="0">
                <a:solidFill>
                  <a:schemeClr val="tx1"/>
                </a:solidFill>
              </a:rPr>
              <a:t> Negara </a:t>
            </a:r>
            <a:r>
              <a:rPr lang="en-US" sz="2800" dirty="0" err="1" smtClean="0">
                <a:solidFill>
                  <a:schemeClr val="tx1"/>
                </a:solidFill>
              </a:rPr>
              <a:t>menggunakan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aset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jabatan</a:t>
            </a:r>
            <a:r>
              <a:rPr lang="en-US" sz="2800" dirty="0" smtClean="0">
                <a:solidFill>
                  <a:schemeClr val="tx1"/>
                </a:solidFill>
              </a:rPr>
              <a:t> / </a:t>
            </a:r>
            <a:r>
              <a:rPr lang="en-US" sz="2800" dirty="0" err="1" smtClean="0">
                <a:solidFill>
                  <a:schemeClr val="tx1"/>
                </a:solidFill>
              </a:rPr>
              <a:t>instansi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kepentingan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pribadi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</a:rPr>
              <a:t>golongan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8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001000" cy="5864352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457200" lvl="0" indent="-457200" algn="just">
              <a:buClrTx/>
              <a:buSzPct val="100000"/>
              <a:buNone/>
            </a:pPr>
            <a:endParaRPr lang="en-US" sz="2800" dirty="0" smtClean="0"/>
          </a:p>
          <a:p>
            <a:pPr marL="457200" lvl="0" indent="-457200" algn="just">
              <a:buClrTx/>
              <a:buSzPct val="100000"/>
              <a:buNone/>
            </a:pPr>
            <a:endParaRPr lang="en-US" sz="2800" dirty="0" smtClean="0"/>
          </a:p>
          <a:p>
            <a:pPr marL="457200" lvl="0" indent="-457200" algn="just">
              <a:buClrTx/>
              <a:buSzPct val="100000"/>
              <a:buNone/>
            </a:pPr>
            <a:endParaRPr lang="en-US" sz="2800" dirty="0" smtClean="0"/>
          </a:p>
          <a:p>
            <a:pPr marL="457200" lvl="0" indent="-457200" algn="just">
              <a:buClrTx/>
              <a:buSzPct val="100000"/>
              <a:buNone/>
            </a:pPr>
            <a:endParaRPr lang="en-US" sz="2800" dirty="0" smtClean="0">
              <a:solidFill>
                <a:srgbClr val="7030A0"/>
              </a:solidFill>
            </a:endParaRPr>
          </a:p>
          <a:p>
            <a:pPr marL="457200" lvl="0" indent="-457200" algn="just">
              <a:buClrTx/>
              <a:buSzPct val="100000"/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2000" y="3886200"/>
            <a:ext cx="7391400" cy="22860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 algn="just">
              <a:buClrTx/>
              <a:buSzPct val="100000"/>
              <a:buFont typeface="+mj-lt"/>
              <a:buAutoNum type="arabicPeriod" startAt="4"/>
            </a:pPr>
            <a:r>
              <a:rPr lang="en-US" sz="2400" dirty="0" err="1" smtClean="0"/>
              <a:t>Situasi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dimana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Aparatur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Sipil</a:t>
            </a:r>
            <a:r>
              <a:rPr lang="en-US" sz="2400" dirty="0" smtClean="0">
                <a:solidFill>
                  <a:schemeClr val="bg1"/>
                </a:solidFill>
              </a:rPr>
              <a:t> Negara</a:t>
            </a:r>
            <a:r>
              <a:rPr lang="en-US" sz="2400" dirty="0" smtClean="0"/>
              <a:t> </a:t>
            </a:r>
            <a:r>
              <a:rPr lang="en-US" sz="2400" dirty="0" err="1" smtClean="0"/>
              <a:t>merangkap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, </a:t>
            </a:r>
            <a:r>
              <a:rPr lang="en-US" sz="2400" dirty="0" err="1" smtClean="0"/>
              <a:t>sejenis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sejenis</a:t>
            </a:r>
            <a:r>
              <a:rPr lang="en-US" sz="2400" dirty="0" smtClean="0"/>
              <a:t>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menyebabkan</a:t>
            </a:r>
            <a:r>
              <a:rPr lang="en-US" sz="2400" dirty="0" smtClean="0"/>
              <a:t> </a:t>
            </a:r>
            <a:r>
              <a:rPr lang="en-US" sz="2400" dirty="0" err="1" smtClean="0"/>
              <a:t>pemanfaatan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kepentingan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 </a:t>
            </a:r>
            <a:r>
              <a:rPr lang="en-US" sz="2400" dirty="0" err="1" smtClean="0"/>
              <a:t>lainnya</a:t>
            </a:r>
            <a:r>
              <a:rPr lang="en-US" sz="2400" dirty="0" smtClean="0"/>
              <a:t>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2000" y="1066800"/>
            <a:ext cx="7391400" cy="23622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 startAt="3"/>
            </a:pPr>
            <a:r>
              <a:rPr lang="en-US" sz="2800" dirty="0" err="1" smtClean="0">
                <a:solidFill>
                  <a:schemeClr val="tx1"/>
                </a:solidFill>
              </a:rPr>
              <a:t>Situasi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Aparatur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Sipil</a:t>
            </a:r>
            <a:r>
              <a:rPr lang="en-US" sz="2800" dirty="0" smtClean="0">
                <a:solidFill>
                  <a:schemeClr val="tx1"/>
                </a:solidFill>
              </a:rPr>
              <a:t> Negara </a:t>
            </a:r>
            <a:r>
              <a:rPr lang="en-US" sz="2800" dirty="0" err="1" smtClean="0">
                <a:solidFill>
                  <a:schemeClr val="tx1"/>
                </a:solidFill>
              </a:rPr>
              <a:t>memanfaatkan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informasi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rahasia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jabatan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</a:rPr>
              <a:t>instansi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dipergunakan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kepentingan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pribadi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</a:rPr>
              <a:t>golongan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7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792</TotalTime>
  <Words>843</Words>
  <Application>Microsoft Office PowerPoint</Application>
  <PresentationFormat>On-screen Show (4:3)</PresentationFormat>
  <Paragraphs>135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Oriel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PERATURAN GUBERNUR NUSA TENGGARA TIMUR NOMOR 60 TAHUN 2020 TENTANG PEDOMAN UMUM PENANGANAN BENTURAN KEPENTINGAN BAGI APARATUR SIPIL NEGARA LINGKUP PEMERINTAH PROVINSI NUSA TENGGARA TIMUR</dc:title>
  <dc:creator>USER</dc:creator>
  <cp:lastModifiedBy>USER</cp:lastModifiedBy>
  <cp:revision>114</cp:revision>
  <dcterms:created xsi:type="dcterms:W3CDTF">2020-10-20T02:48:01Z</dcterms:created>
  <dcterms:modified xsi:type="dcterms:W3CDTF">2020-10-22T01:44:12Z</dcterms:modified>
</cp:coreProperties>
</file>